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olors30.xml" ContentType="application/vnd.ms-office.chartcolorstyle+xml"/>
  <Override PartName="/ppt/charts/style30.xml" ContentType="application/vnd.ms-office.chartstyle+xml"/>
  <Override PartName="/ppt/charts/colors80.xml" ContentType="application/vnd.ms-office.chartcolorstyle+xml"/>
  <Override PartName="/ppt/charts/style8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91" r:id="rId4"/>
    <p:sldId id="305" r:id="rId5"/>
    <p:sldId id="286" r:id="rId6"/>
    <p:sldId id="288" r:id="rId7"/>
    <p:sldId id="306" r:id="rId8"/>
    <p:sldId id="312" r:id="rId9"/>
    <p:sldId id="302" r:id="rId10"/>
    <p:sldId id="315" r:id="rId11"/>
    <p:sldId id="308" r:id="rId12"/>
    <p:sldId id="316" r:id="rId13"/>
    <p:sldId id="303" r:id="rId14"/>
    <p:sldId id="304" r:id="rId15"/>
    <p:sldId id="307" r:id="rId16"/>
    <p:sldId id="313" r:id="rId17"/>
    <p:sldId id="314" r:id="rId18"/>
    <p:sldId id="309" r:id="rId19"/>
    <p:sldId id="310" r:id="rId20"/>
    <p:sldId id="26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 Ghiletchi" initials="SG" lastIdx="6" clrIdx="0">
    <p:extLst>
      <p:ext uri="{19B8F6BF-5375-455C-9EA6-DF929625EA0E}">
        <p15:presenceInfo xmlns:p15="http://schemas.microsoft.com/office/powerpoint/2012/main" userId="S::stas.ghiletchi@ipre.md::2b1c509c-7568-437f-9b45-dc75e5b71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CF169"/>
    <a:srgbClr val="FFD96E"/>
    <a:srgbClr val="806D38"/>
    <a:srgbClr val="80775E"/>
    <a:srgbClr val="EAB557"/>
    <a:srgbClr val="FFF0BF"/>
    <a:srgbClr val="E9D25A"/>
    <a:srgbClr val="F6F6F6"/>
    <a:srgbClr val="E9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8869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baurci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New%20Microsoft%20Excel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proiecte%20de%20buget\baurciNew%20Microsoft%20Excel%20Work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80.xml"/><Relationship Id="rId2" Type="http://schemas.microsoft.com/office/2011/relationships/chartStyle" Target="style80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01399825021871"/>
          <c:y val="0.19726027397260273"/>
          <c:w val="0.56597222222222221"/>
          <c:h val="0.74429223744292239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BA-4F8A-8434-763F96036F0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BA-4F8A-8434-763F96036F0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5BA-4F8A-8434-763F96036F0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5BA-4F8A-8434-763F96036F0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5BA-4F8A-8434-763F96036F0C}"/>
              </c:ext>
            </c:extLst>
          </c:dPt>
          <c:dLbls>
            <c:dLbl>
              <c:idx val="0"/>
              <c:layout>
                <c:manualLayout>
                  <c:x val="0.2206471065607957"/>
                  <c:y val="2.6703710117174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54177602799654"/>
                      <c:h val="0.2173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BA-4F8A-8434-763F96036F0C}"/>
                </c:ext>
              </c:extLst>
            </c:dLbl>
            <c:dLbl>
              <c:idx val="1"/>
              <c:layout>
                <c:manualLayout>
                  <c:x val="0.18283394964591682"/>
                  <c:y val="-4.53020197606692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B0E7A8F-4567-4E0E-9E96-B8A984F15168}" type="CATEGORYNAME">
                      <a:rPr lang="ru-RU" sz="1100" dirty="0"/>
                      <a:pPr>
                        <a:defRPr b="1"/>
                      </a:pPr>
                      <a:t>[ИМЯ КАТЕГОРИИ]</a:t>
                    </a:fld>
                    <a:r>
                      <a:rPr lang="ru-RU" sz="1100" baseline="0" dirty="0"/>
                      <a:t>
</a:t>
                    </a:r>
                    <a:r>
                      <a:rPr lang="ru-RU" sz="1100" baseline="0" dirty="0" smtClean="0"/>
                      <a:t>78%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93881280895925"/>
                      <c:h val="0.16888988731869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BA-4F8A-8434-763F96036F0C}"/>
                </c:ext>
              </c:extLst>
            </c:dLbl>
            <c:dLbl>
              <c:idx val="2"/>
              <c:layout>
                <c:manualLayout>
                  <c:x val="-2.8296369203849533E-2"/>
                  <c:y val="0.1278018372703412"/>
                </c:manualLayout>
              </c:layout>
              <c:tx>
                <c:rich>
                  <a:bodyPr/>
                  <a:lstStyle/>
                  <a:p>
                    <a:fld id="{4675D5CA-37F7-46CE-93C3-660730D4764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BA-4F8A-8434-763F96036F0C}"/>
                </c:ext>
              </c:extLst>
            </c:dLbl>
            <c:dLbl>
              <c:idx val="3"/>
              <c:layout>
                <c:manualLayout>
                  <c:x val="-2.4396762904636951E-2"/>
                  <c:y val="1.379228638086893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7222222222224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5BA-4F8A-8434-763F96036F0C}"/>
                </c:ext>
              </c:extLst>
            </c:dLbl>
            <c:dLbl>
              <c:idx val="4"/>
              <c:layout>
                <c:manualLayout>
                  <c:x val="0.12469589261286801"/>
                  <c:y val="-4.90579555139057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704D3-B226-4F4C-95B6-2ED09B81D258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3594444444444442"/>
                      <c:h val="0.140032358968827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BA-4F8A-8434-763F96036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налоги и сборы на товары и услуги</c:v>
                </c:pt>
                <c:pt idx="1">
                  <c:v>трансферты</c:v>
                </c:pt>
                <c:pt idx="2">
                  <c:v>налоги на доходы</c:v>
                </c:pt>
                <c:pt idx="3">
                  <c:v>налоги на собственность</c:v>
                </c:pt>
                <c:pt idx="4">
                  <c:v>доходы от собственности, оказания платных услуг, аренда и пожертвования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2.87E-2</c:v>
                </c:pt>
                <c:pt idx="1">
                  <c:v>0.82799999999999996</c:v>
                </c:pt>
                <c:pt idx="2">
                  <c:v>7.4999999999999997E-2</c:v>
                </c:pt>
                <c:pt idx="3">
                  <c:v>3.3599999999999998E-2</c:v>
                </c:pt>
                <c:pt idx="4">
                  <c:v>3.4299999999999997E-2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BA-4F8A-8434-763F96036F0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67242304479746"/>
          <c:y val="0.15938194278938736"/>
          <c:w val="0.56900421909081489"/>
          <c:h val="0.7702533492569617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2D-4598-90CE-9064670D2114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2D-4598-90CE-9064670D2114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2D-4598-90CE-9064670D21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2D-4598-90CE-9064670D2114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2D-4598-90CE-9064670D2114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2D-4598-90CE-9064670D2114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2D-4598-90CE-9064670D2114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2D-4598-90CE-9064670D2114}"/>
              </c:ext>
            </c:extLst>
          </c:dPt>
          <c:dLbls>
            <c:dLbl>
              <c:idx val="0"/>
              <c:layout>
                <c:manualLayout>
                  <c:x val="9.2564413250948038E-2"/>
                  <c:y val="0.147579324160802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77B97C-3A5C-4025-BA93-6FF044663521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62,3%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03636801537527"/>
                      <c:h val="9.18054776902202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2D-4598-90CE-9064670D2114}"/>
                </c:ext>
              </c:extLst>
            </c:dLbl>
            <c:dLbl>
              <c:idx val="1"/>
              <c:layout>
                <c:manualLayout>
                  <c:x val="-0.11930524374566635"/>
                  <c:y val="6.6828373204891892E-2"/>
                </c:manualLayout>
              </c:layout>
              <c:tx>
                <c:rich>
                  <a:bodyPr/>
                  <a:lstStyle/>
                  <a:p>
                    <a:fld id="{F40878F5-A77E-4501-BB94-E9D8D4DFB005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16,5%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4604659253631"/>
                      <c:h val="0.13070515992656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2D-4598-90CE-9064670D2114}"/>
                </c:ext>
              </c:extLst>
            </c:dLbl>
            <c:dLbl>
              <c:idx val="2"/>
              <c:layout>
                <c:manualLayout>
                  <c:x val="-9.4621400212080209E-2"/>
                  <c:y val="8.3535466506114864E-3"/>
                </c:manualLayout>
              </c:layout>
              <c:tx>
                <c:rich>
                  <a:bodyPr/>
                  <a:lstStyle/>
                  <a:p>
                    <a:fld id="{2B534416-00E2-466F-A3BF-25F52409E4F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0985753502668"/>
                      <c:h val="0.13070515992656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2D-4598-90CE-9064670D2114}"/>
                </c:ext>
              </c:extLst>
            </c:dLbl>
            <c:dLbl>
              <c:idx val="3"/>
              <c:layout>
                <c:manualLayout>
                  <c:x val="-0.14604607424038468"/>
                  <c:y val="-1.6707093301223025E-2"/>
                </c:manualLayout>
              </c:layout>
              <c:tx>
                <c:rich>
                  <a:bodyPr/>
                  <a:lstStyle/>
                  <a:p>
                    <a:fld id="{69CD1CA1-D48B-48DC-8BC8-DC1070C6FA1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87382846899108"/>
                      <c:h val="0.13070515992656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2D-4598-90CE-9064670D2114}"/>
                </c:ext>
              </c:extLst>
            </c:dLbl>
            <c:dLbl>
              <c:idx val="4"/>
              <c:layout>
                <c:manualLayout>
                  <c:x val="-0.26559443116941006"/>
                  <c:y val="-0.1017468559640267"/>
                </c:manualLayout>
              </c:layout>
              <c:tx>
                <c:rich>
                  <a:bodyPr/>
                  <a:lstStyle/>
                  <a:p>
                    <a:fld id="{50C9DF9C-82CF-4917-B9F6-0517B412A82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33061983819777"/>
                      <c:h val="0.130705159926567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52D-4598-90CE-9064670D2114}"/>
                </c:ext>
              </c:extLst>
            </c:dLbl>
            <c:dLbl>
              <c:idx val="5"/>
              <c:layout>
                <c:manualLayout>
                  <c:x val="-0.20981267003548221"/>
                  <c:y val="-0.16442827427785123"/>
                </c:manualLayout>
              </c:layout>
              <c:tx>
                <c:rich>
                  <a:bodyPr/>
                  <a:lstStyle/>
                  <a:p>
                    <a:fld id="{8869D6B6-1A19-4337-843D-C013CD6CE11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52D-4598-90CE-9064670D2114}"/>
                </c:ext>
              </c:extLst>
            </c:dLbl>
            <c:dLbl>
              <c:idx val="6"/>
              <c:layout>
                <c:manualLayout>
                  <c:x val="-4.7626536686686391E-3"/>
                  <c:y val="-0.15319768722961971"/>
                </c:manualLayout>
              </c:layout>
              <c:tx>
                <c:rich>
                  <a:bodyPr/>
                  <a:lstStyle/>
                  <a:p>
                    <a:fld id="{999CBA0E-5E1C-4D14-8DF3-378F23C7F95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08070871785089"/>
                      <c:h val="0.10011736623417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52D-4598-90CE-9064670D2114}"/>
                </c:ext>
              </c:extLst>
            </c:dLbl>
            <c:dLbl>
              <c:idx val="7"/>
              <c:layout>
                <c:manualLayout>
                  <c:x val="0.27769323975284405"/>
                  <c:y val="-9.1888793903533425E-2"/>
                </c:manualLayout>
              </c:layout>
              <c:tx>
                <c:rich>
                  <a:bodyPr/>
                  <a:lstStyle/>
                  <a:p>
                    <a:fld id="{9ACEAFAB-8C43-4A0B-9424-243483A9E4D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330018614922159"/>
                      <c:h val="0.100117366234175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52D-4598-90CE-9064670D2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Baurci!$A$24:$A$31</c:f>
              <c:strCache>
                <c:ptCount val="8"/>
                <c:pt idx="0">
                  <c:v>образование</c:v>
                </c:pt>
                <c:pt idx="1">
                  <c:v>Государственные услуги общего назначения</c:v>
                </c:pt>
                <c:pt idx="2">
                  <c:v>Культура, спорт, молодежь, культы и отдых</c:v>
                </c:pt>
                <c:pt idx="3">
                  <c:v>жилишно-комуналиное хозяйство</c:v>
                </c:pt>
                <c:pt idx="4">
                  <c:v>услуги в облости экономики (развитие дорог)</c:v>
                </c:pt>
                <c:pt idx="5">
                  <c:v>Социальная защита</c:v>
                </c:pt>
                <c:pt idx="6">
                  <c:v>Национальная оборона</c:v>
                </c:pt>
                <c:pt idx="7">
                  <c:v>Услуги гражданской защиты и спасателей</c:v>
                </c:pt>
              </c:strCache>
            </c:strRef>
          </c:cat>
          <c:val>
            <c:numRef>
              <c:f>Baurci!$B$24:$B$31</c:f>
              <c:numCache>
                <c:formatCode>0.00%</c:formatCode>
                <c:ptCount val="8"/>
                <c:pt idx="0">
                  <c:v>0.57679999999999998</c:v>
                </c:pt>
                <c:pt idx="1">
                  <c:v>0.1651</c:v>
                </c:pt>
                <c:pt idx="2">
                  <c:v>7.7499999999999999E-2</c:v>
                </c:pt>
                <c:pt idx="3">
                  <c:v>7.3099999999999998E-2</c:v>
                </c:pt>
                <c:pt idx="4">
                  <c:v>6.5000000000000002E-2</c:v>
                </c:pt>
                <c:pt idx="5">
                  <c:v>1.7100000000000001E-2</c:v>
                </c:pt>
                <c:pt idx="6">
                  <c:v>2.0000000000000001E-4</c:v>
                </c:pt>
                <c:pt idx="7">
                  <c:v>2.4700000000000003E-2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2D-4598-90CE-9064670D21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tx1"/>
                </a:solidFill>
                <a:effectLst/>
              </a:rPr>
              <a:t>Как вы думаете, какие усовершенствования принесут наибольшую пользу местной транспортной сети?</a:t>
            </a:r>
            <a:endParaRPr lang="en-US" sz="1400" b="1" i="0" u="none" strike="noStrike" baseline="0" dirty="0">
              <a:solidFill>
                <a:schemeClr val="tx1"/>
              </a:solidFill>
              <a:effectLst/>
            </a:endParaRPr>
          </a:p>
          <a:p>
            <a:pPr>
              <a:defRPr b="1"/>
            </a:pPr>
            <a:endParaRPr lang="en-US" sz="1400" b="1" i="0" u="none" strike="noStrike" baseline="0" dirty="0">
              <a:effectLst/>
            </a:endParaRPr>
          </a:p>
          <a:p>
            <a:pPr>
              <a:defRPr b="1"/>
            </a:pPr>
            <a:endParaRPr lang="en-US" b="1" dirty="0"/>
          </a:p>
        </c:rich>
      </c:tx>
      <c:layout>
        <c:manualLayout>
          <c:xMode val="edge"/>
          <c:yMode val="edge"/>
          <c:x val="0.24708158762865939"/>
          <c:y val="1.6827230580373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EC-4BAD-9D62-03AAD28D7EDC}"/>
              </c:ext>
            </c:extLst>
          </c:dPt>
          <c:dPt>
            <c:idx val="1"/>
            <c:bubble3D val="0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EC-4BAD-9D62-03AAD28D7EDC}"/>
              </c:ext>
            </c:extLst>
          </c:dPt>
          <c:dPt>
            <c:idx val="2"/>
            <c:bubble3D val="0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EC-4BAD-9D62-03AAD28D7EDC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EC-4BAD-9D62-03AAD28D7EDC}"/>
              </c:ext>
            </c:extLst>
          </c:dPt>
          <c:dPt>
            <c:idx val="4"/>
            <c:bubble3D val="0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EC-4BAD-9D62-03AAD28D7EDC}"/>
              </c:ext>
            </c:extLst>
          </c:dPt>
          <c:dPt>
            <c:idx val="5"/>
            <c:bubble3D val="0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EC-4BAD-9D62-03AAD28D7EDC}"/>
              </c:ext>
            </c:extLst>
          </c:dPt>
          <c:dPt>
            <c:idx val="6"/>
            <c:bubble3D val="0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EC-4BAD-9D62-03AAD28D7EDC}"/>
              </c:ext>
            </c:extLst>
          </c:dPt>
          <c:dPt>
            <c:idx val="7"/>
            <c:bubble3D val="0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7EC-4BAD-9D62-03AAD28D7EDC}"/>
              </c:ext>
            </c:extLst>
          </c:dPt>
          <c:dPt>
            <c:idx val="8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7EC-4BAD-9D62-03AAD28D7EDC}"/>
              </c:ext>
            </c:extLst>
          </c:dPt>
          <c:dPt>
            <c:idx val="9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7EC-4BAD-9D62-03AAD28D7EDC}"/>
              </c:ext>
            </c:extLst>
          </c:dPt>
          <c:dLbls>
            <c:dLbl>
              <c:idx val="5"/>
              <c:layout>
                <c:manualLayout>
                  <c:x val="5.8333333333333307E-2"/>
                  <c:y val="-7.671856580662995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28871391076"/>
                      <c:h val="0.15046095924467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7EC-4BAD-9D62-03AAD28D7EDC}"/>
                </c:ext>
              </c:extLst>
            </c:dLbl>
            <c:dLbl>
              <c:idx val="9"/>
              <c:layout>
                <c:manualLayout>
                  <c:x val="3.9032119938548111E-2"/>
                  <c:y val="-5.32797745086744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6085465488285"/>
                      <c:h val="6.71635209381964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D7EC-4BAD-9D62-03AAD28D7E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Baurci!$A$56:$A$65</c:f>
              <c:strCache>
                <c:ptCount val="10"/>
                <c:pt idx="0">
                  <c:v>Как вы думаете, какие усовершенствования принесут наибольшую пользу местной транспортной сети? (выберите все подходящие варианты)</c:v>
                </c:pt>
                <c:pt idx="1">
                  <c:v>Обновления дорожных знаков</c:v>
                </c:pt>
                <c:pt idx="2">
                  <c:v>Безопасность/освещение пешеходных переходов</c:v>
                </c:pt>
                <c:pt idx="3">
                  <c:v>Повышение доступности для людей с ограниченными физическими возможностями</c:v>
                </c:pt>
                <c:pt idx="4">
                  <c:v>Обустройство велодорожек</c:v>
                </c:pt>
                <c:pt idx="5">
                  <c:v>Ремонт тротуаров</c:v>
                </c:pt>
                <c:pt idx="6">
                  <c:v>Обновление остановок общественного транспорта</c:v>
                </c:pt>
                <c:pt idx="7">
                  <c:v>Повышение частоты движения местного транспорта</c:v>
                </c:pt>
                <c:pt idx="8">
                  <c:v>Улучшение дорожной разметки</c:v>
                </c:pt>
                <c:pt idx="9">
                  <c:v>другое: дороги</c:v>
                </c:pt>
              </c:strCache>
            </c:strRef>
          </c:cat>
          <c:val>
            <c:numRef>
              <c:f>Baurci!$B$56:$B$65</c:f>
              <c:numCache>
                <c:formatCode>General</c:formatCode>
                <c:ptCount val="10"/>
                <c:pt idx="2" formatCode="0.00%">
                  <c:v>7.5999999999999998E-2</c:v>
                </c:pt>
                <c:pt idx="3" formatCode="0%">
                  <c:v>8.8999999999999996E-2</c:v>
                </c:pt>
                <c:pt idx="4" formatCode="0.00%">
                  <c:v>3.7999999999999999E-2</c:v>
                </c:pt>
                <c:pt idx="5" formatCode="0.00%">
                  <c:v>0.51900000000000002</c:v>
                </c:pt>
                <c:pt idx="6" formatCode="0%">
                  <c:v>3.7999999999999999E-2</c:v>
                </c:pt>
                <c:pt idx="7" formatCode="0%">
                  <c:v>0.114</c:v>
                </c:pt>
                <c:pt idx="8" formatCode="0%">
                  <c:v>6.3E-2</c:v>
                </c:pt>
                <c:pt idx="9" formatCode="0.0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7EC-4BAD-9D62-03AAD28D7ED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99-46CE-BC01-8DAC012C26D5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99-46CE-BC01-8DAC012C26D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99-46CE-BC01-8DAC012C26D5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99-46CE-BC01-8DAC012C26D5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99-46CE-BC01-8DAC012C26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Sheet3!$A$19:$A$23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Sheet3!$B$19:$B$23</c:f>
              <c:numCache>
                <c:formatCode>0.00%</c:formatCode>
                <c:ptCount val="5"/>
                <c:pt idx="0">
                  <c:v>3.6999999999999998E-2</c:v>
                </c:pt>
                <c:pt idx="1">
                  <c:v>6.2E-2</c:v>
                </c:pt>
                <c:pt idx="2">
                  <c:v>0.32100000000000001</c:v>
                </c:pt>
                <c:pt idx="3">
                  <c:v>0.33300000000000002</c:v>
                </c:pt>
                <c:pt idx="4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99-46CE-BC01-8DAC012C26D5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550-4374-BE66-7D6A1F48EF3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50-4374-BE66-7D6A1F48EF3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550-4374-BE66-7D6A1F48EF3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50-4374-BE66-7D6A1F48EF34}"/>
              </c:ext>
            </c:extLst>
          </c:dPt>
          <c:dLbls>
            <c:dLbl>
              <c:idx val="0"/>
              <c:layout>
                <c:manualLayout>
                  <c:x val="0.15345169196832276"/>
                  <c:y val="4.47515051006401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50-4374-BE66-7D6A1F48EF34}"/>
                </c:ext>
              </c:extLst>
            </c:dLbl>
            <c:dLbl>
              <c:idx val="1"/>
              <c:layout>
                <c:manualLayout>
                  <c:x val="5.3488902839641285E-2"/>
                  <c:y val="0.111412852453700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50-4374-BE66-7D6A1F48EF34}"/>
                </c:ext>
              </c:extLst>
            </c:dLbl>
            <c:dLbl>
              <c:idx val="3"/>
              <c:layout>
                <c:manualLayout>
                  <c:x val="-8.2777927406559954E-2"/>
                  <c:y val="6.062888654109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50-4374-BE66-7D6A1F48E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Baurci!$A$40:$A$43</c:f>
              <c:strCache>
                <c:ptCount val="4"/>
                <c:pt idx="0">
                  <c:v>Очень доволен</c:v>
                </c:pt>
                <c:pt idx="1">
                  <c:v>Почти доволен</c:v>
                </c:pt>
                <c:pt idx="2">
                  <c:v>Не очень доволен</c:v>
                </c:pt>
                <c:pt idx="3">
                  <c:v>Абсолютно недоволен</c:v>
                </c:pt>
              </c:strCache>
            </c:strRef>
          </c:cat>
          <c:val>
            <c:numRef>
              <c:f>Baurci!$B$40:$B$43</c:f>
              <c:numCache>
                <c:formatCode>0.00%</c:formatCode>
                <c:ptCount val="4"/>
                <c:pt idx="0" formatCode="0%">
                  <c:v>1.2E-2</c:v>
                </c:pt>
                <c:pt idx="1">
                  <c:v>0.23499999999999999</c:v>
                </c:pt>
                <c:pt idx="2">
                  <c:v>0.61699999999999999</c:v>
                </c:pt>
                <c:pt idx="3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0-4374-BE66-7D6A1F48EF3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47-4A31-9527-45825DB61EA8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47-4A31-9527-45825DB61EA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47-4A31-9527-45825DB61EA8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47-4A31-9527-45825DB61EA8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47-4A31-9527-45825DB61E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Sheet2!$A$50:$A$54</c:f>
              <c:strCache>
                <c:ptCount val="5"/>
                <c:pt idx="0">
                  <c:v>Расширение сети уличного освещения</c:v>
                </c:pt>
                <c:pt idx="1">
                  <c:v>Обустройство детских игровых площадок</c:v>
                </c:pt>
                <c:pt idx="2">
                  <c:v>Расширение сети водоснабжения и канализации</c:v>
                </c:pt>
                <c:pt idx="3">
                  <c:v>Внедрение системы сортировки мусора</c:v>
                </c:pt>
                <c:pt idx="4">
                  <c:v>Устройство парков / других общественных мест для отдыха</c:v>
                </c:pt>
              </c:strCache>
            </c:strRef>
          </c:cat>
          <c:val>
            <c:numRef>
              <c:f>Sheet2!$B$50:$B$54</c:f>
              <c:numCache>
                <c:formatCode>0.00%</c:formatCode>
                <c:ptCount val="5"/>
                <c:pt idx="0">
                  <c:v>2.5999999999999999E-2</c:v>
                </c:pt>
                <c:pt idx="1">
                  <c:v>0.128</c:v>
                </c:pt>
                <c:pt idx="2">
                  <c:v>0.20499999999999999</c:v>
                </c:pt>
                <c:pt idx="3">
                  <c:v>0.16700000000000001</c:v>
                </c:pt>
                <c:pt idx="4" formatCode="0%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47-4A31-9527-45825DB61EA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10-4571-9E9F-A7A4634F05C9}"/>
              </c:ext>
            </c:extLst>
          </c:dPt>
          <c:dPt>
            <c:idx val="1"/>
            <c:bubble3D val="0"/>
            <c:spPr>
              <a:solidFill>
                <a:schemeClr val="accent4">
                  <a:shade val="7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10-4571-9E9F-A7A4634F05C9}"/>
              </c:ext>
            </c:extLst>
          </c:dPt>
          <c:dPt>
            <c:idx val="2"/>
            <c:bubble3D val="0"/>
            <c:spPr>
              <a:solidFill>
                <a:schemeClr val="accent4">
                  <a:shade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10-4571-9E9F-A7A4634F05C9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10-4571-9E9F-A7A4634F05C9}"/>
              </c:ext>
            </c:extLst>
          </c:dPt>
          <c:dPt>
            <c:idx val="4"/>
            <c:bubble3D val="0"/>
            <c:spPr>
              <a:solidFill>
                <a:schemeClr val="accent4">
                  <a:tint val="7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310-4571-9E9F-A7A4634F05C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310-4571-9E9F-A7A4634F05C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310-4571-9E9F-A7A4634F05C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310-4571-9E9F-A7A4634F05C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310-4571-9E9F-A7A4634F05C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310-4571-9E9F-A7A4634F0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Sheet2!$A$1:$A$5</c:f>
              <c:strCache>
                <c:ptCount val="5"/>
                <c:pt idx="0">
                  <c:v>Улучшение питания детей</c:v>
                </c:pt>
                <c:pt idx="1">
                  <c:v>Обновление мебели</c:v>
                </c:pt>
                <c:pt idx="2">
                  <c:v>Увеличение количества групп</c:v>
                </c:pt>
                <c:pt idx="3">
                  <c:v>Ремонт санузлов</c:v>
                </c:pt>
                <c:pt idx="4">
                  <c:v>Строительство новых детских садов</c:v>
                </c:pt>
              </c:strCache>
            </c:strRef>
          </c:cat>
          <c:val>
            <c:numRef>
              <c:f>Sheet2!$B$1:$B$5</c:f>
              <c:numCache>
                <c:formatCode>0.00%</c:formatCode>
                <c:ptCount val="5"/>
                <c:pt idx="0">
                  <c:v>0.35299999999999998</c:v>
                </c:pt>
                <c:pt idx="1">
                  <c:v>0.17599999999999999</c:v>
                </c:pt>
                <c:pt idx="2">
                  <c:v>0.16200000000000001</c:v>
                </c:pt>
                <c:pt idx="3">
                  <c:v>0.14699999999999999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10-4571-9E9F-A7A4634F05C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B4-4232-8AA3-57679A1FB841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B4-4232-8AA3-57679A1FB84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5B4-4232-8AA3-57679A1FB841}"/>
              </c:ext>
            </c:extLst>
          </c:dPt>
          <c:dPt>
            <c:idx val="3"/>
            <c:bubble3D val="0"/>
            <c:spPr>
              <a:solidFill>
                <a:schemeClr val="accent4">
                  <a:tint val="6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5B4-4232-8AA3-57679A1FB841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5B4-4232-8AA3-57679A1FB84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5B4-4232-8AA3-57679A1FB84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5B4-4232-8AA3-57679A1FB84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5B4-4232-8AA3-57679A1FB84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5B4-4232-8AA3-57679A1FB84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5B4-4232-8AA3-57679A1FB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Sheet2!$A$13:$A$17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Sheet2!$B$13:$B$17</c:f>
              <c:numCache>
                <c:formatCode>0.00%</c:formatCode>
                <c:ptCount val="5"/>
                <c:pt idx="0">
                  <c:v>1.2999999999999999E-2</c:v>
                </c:pt>
                <c:pt idx="1">
                  <c:v>0.13300000000000001</c:v>
                </c:pt>
                <c:pt idx="2" formatCode="0%">
                  <c:v>0.22700000000000001</c:v>
                </c:pt>
                <c:pt idx="3">
                  <c:v>0.41299999999999998</c:v>
                </c:pt>
                <c:pt idx="4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B4-4232-8AA3-57679A1FB8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88-4409-BA39-07BE26E6AF22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88-4409-BA39-07BE26E6AF22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88-4409-BA39-07BE26E6AF22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88-4409-BA39-07BE26E6AF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Sheet3!$A$11:$A$14</c:f>
              <c:strCache>
                <c:ptCount val="4"/>
                <c:pt idx="0">
                  <c:v>Довольно хорошее</c:v>
                </c:pt>
                <c:pt idx="1">
                  <c:v>Ни то, ни другое - среднее</c:v>
                </c:pt>
                <c:pt idx="2">
                  <c:v>Недостаточно хорошее</c:v>
                </c:pt>
                <c:pt idx="3">
                  <c:v>Очень плохое</c:v>
                </c:pt>
              </c:strCache>
            </c:strRef>
          </c:cat>
          <c:val>
            <c:numRef>
              <c:f>Sheet3!$B$11:$B$14</c:f>
              <c:numCache>
                <c:formatCode>0.00%</c:formatCode>
                <c:ptCount val="4"/>
                <c:pt idx="0">
                  <c:v>1.2999999999999999E-2</c:v>
                </c:pt>
                <c:pt idx="1">
                  <c:v>0.17899999999999999</c:v>
                </c:pt>
                <c:pt idx="2">
                  <c:v>0.51300000000000001</c:v>
                </c:pt>
                <c:pt idx="3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88-4409-BA39-07BE26E6AF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4B09-C320-6040-BD20-37E64F0B184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AD48-D485-0B4A-B7C0-82846C34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AF96-5EFE-4ACD-9B52-03073E0F9371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B08-7210-4B6F-8118-F80E4CF0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16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sv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17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24" Type="http://schemas.openxmlformats.org/officeDocument/2006/relationships/image" Target="../media/image2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46.svg"/><Relationship Id="rId30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2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5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2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FFD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ADCE3E-02C1-4109-80C9-D8F82952AEBF}"/>
              </a:ext>
            </a:extLst>
          </p:cNvPr>
          <p:cNvSpPr/>
          <p:nvPr userDrawn="1"/>
        </p:nvSpPr>
        <p:spPr>
          <a:xfrm>
            <a:off x="-1" y="0"/>
            <a:ext cx="2905125" cy="685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39811-670B-4849-A984-E72590C68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771524"/>
            <a:ext cx="3686528" cy="1990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FFFC4AB-AC68-4956-8394-49B48CCF77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6035040"/>
            <a:ext cx="1234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-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7F7FF-1A60-4FCD-A3A3-AADA655D5F0D}"/>
              </a:ext>
            </a:extLst>
          </p:cNvPr>
          <p:cNvSpPr/>
          <p:nvPr userDrawn="1"/>
        </p:nvSpPr>
        <p:spPr>
          <a:xfrm>
            <a:off x="1" y="0"/>
            <a:ext cx="1206500" cy="6858000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32D3AB-AD97-4D52-BB3A-9D560BB6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973" y="279400"/>
            <a:ext cx="650288" cy="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F92997-4336-445B-BD57-5C89F8006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250" y="5828872"/>
            <a:ext cx="3065501" cy="6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1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2FF3D2F-2090-42E5-8571-73FAB924A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8" y="711316"/>
            <a:ext cx="1364321" cy="91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AD6EA-009C-48D3-83AA-551DF5D79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0" y="359079"/>
            <a:ext cx="2785307" cy="15863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A95196-0A56-478B-A671-D4A9FB274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8015" y="625057"/>
            <a:ext cx="2382116" cy="10543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B2701E-9F3F-4F10-B0B4-42DA54BF50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5877" y="914776"/>
            <a:ext cx="2429888" cy="504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CE5851-C7F3-4BDE-84DB-BAF057A6AC90}"/>
              </a:ext>
            </a:extLst>
          </p:cNvPr>
          <p:cNvSpPr txBox="1"/>
          <p:nvPr userDrawn="1"/>
        </p:nvSpPr>
        <p:spPr>
          <a:xfrm>
            <a:off x="1738649" y="5966628"/>
            <a:ext cx="997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noProof="0" dirty="0"/>
              <a:t>Proiectul este implementat cu suportul financiar oferit de </a:t>
            </a:r>
            <a:r>
              <a:rPr lang="en-US" sz="1200" i="1" noProof="0" dirty="0" err="1"/>
              <a:t>Uniunea</a:t>
            </a:r>
            <a:r>
              <a:rPr lang="x-none" sz="1200" i="1" noProof="0" dirty="0"/>
              <a:t> Europeană și Konrad Adenauer </a:t>
            </a:r>
            <a:r>
              <a:rPr lang="x-none" sz="1200" i="1" noProof="0" dirty="0" err="1"/>
              <a:t>Stiftung</a:t>
            </a:r>
            <a:r>
              <a:rPr lang="x-none" sz="1200" i="1" noProof="0" dirty="0"/>
              <a:t> </a:t>
            </a:r>
            <a:r>
              <a:rPr lang="x-none" sz="1200" i="1" noProof="0" dirty="0" err="1"/>
              <a:t>e.V</a:t>
            </a:r>
            <a:r>
              <a:rPr lang="x-none" sz="1200" i="1" noProof="0" dirty="0"/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1707389-4988-4925-AC6B-6A473D1BA2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875" y="5836486"/>
            <a:ext cx="908251" cy="631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B91E55-896F-4A64-B132-6FBC0CA75FED}"/>
              </a:ext>
            </a:extLst>
          </p:cNvPr>
          <p:cNvSpPr/>
          <p:nvPr userDrawn="1"/>
        </p:nvSpPr>
        <p:spPr>
          <a:xfrm>
            <a:off x="481447" y="5562226"/>
            <a:ext cx="11229109" cy="18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38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E37A0E7-EFB0-4CB5-9A3A-8CA6FC654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63" y="480325"/>
            <a:ext cx="1797404" cy="1289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7A7B84-0865-475C-80C2-569C3C32E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7286" y="-4307"/>
            <a:ext cx="181892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3EE147-C863-4DD8-AA09-A201D84A057B}"/>
              </a:ext>
            </a:extLst>
          </p:cNvPr>
          <p:cNvSpPr/>
          <p:nvPr userDrawn="1"/>
        </p:nvSpPr>
        <p:spPr>
          <a:xfrm>
            <a:off x="1824479" y="994885"/>
            <a:ext cx="1533525" cy="1528762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EFFE6-2F95-4CD4-98A0-E3515BC47E74}"/>
              </a:ext>
            </a:extLst>
          </p:cNvPr>
          <p:cNvSpPr/>
          <p:nvPr userDrawn="1"/>
        </p:nvSpPr>
        <p:spPr>
          <a:xfrm>
            <a:off x="8607426" y="994886"/>
            <a:ext cx="1533525" cy="152876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316BC5-42CE-45F9-9F07-AB7AAFB842DA}"/>
              </a:ext>
            </a:extLst>
          </p:cNvPr>
          <p:cNvSpPr/>
          <p:nvPr userDrawn="1"/>
        </p:nvSpPr>
        <p:spPr>
          <a:xfrm>
            <a:off x="1824478" y="2659382"/>
            <a:ext cx="1533525" cy="152876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77A6C-18C2-4F57-8C12-0C9386C98FF7}"/>
              </a:ext>
            </a:extLst>
          </p:cNvPr>
          <p:cNvSpPr/>
          <p:nvPr userDrawn="1"/>
        </p:nvSpPr>
        <p:spPr>
          <a:xfrm>
            <a:off x="8607424" y="4327902"/>
            <a:ext cx="1533525" cy="1576389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05263-A4B8-4366-9493-F0DF9AA10980}"/>
              </a:ext>
            </a:extLst>
          </p:cNvPr>
          <p:cNvSpPr/>
          <p:nvPr userDrawn="1"/>
        </p:nvSpPr>
        <p:spPr>
          <a:xfrm>
            <a:off x="8607424" y="2666522"/>
            <a:ext cx="1533525" cy="1514483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2B1BC-1B85-472C-AE28-4888E45AC01D}"/>
              </a:ext>
            </a:extLst>
          </p:cNvPr>
          <p:cNvSpPr/>
          <p:nvPr userDrawn="1"/>
        </p:nvSpPr>
        <p:spPr>
          <a:xfrm>
            <a:off x="5194519" y="2635566"/>
            <a:ext cx="1576392" cy="157639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1CE044-D8AB-49AE-A296-1604F8878A94}"/>
              </a:ext>
            </a:extLst>
          </p:cNvPr>
          <p:cNvSpPr/>
          <p:nvPr userDrawn="1"/>
        </p:nvSpPr>
        <p:spPr>
          <a:xfrm>
            <a:off x="6922406" y="2659382"/>
            <a:ext cx="1533525" cy="1528763"/>
          </a:xfrm>
          <a:prstGeom prst="rect">
            <a:avLst/>
          </a:prstGeom>
          <a:blipFill dpi="0" rotWithShape="1"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F5E79-92CE-40B8-B757-1AB07DE9D56C}"/>
              </a:ext>
            </a:extLst>
          </p:cNvPr>
          <p:cNvSpPr/>
          <p:nvPr userDrawn="1"/>
        </p:nvSpPr>
        <p:spPr>
          <a:xfrm>
            <a:off x="5194519" y="971074"/>
            <a:ext cx="1576392" cy="1576389"/>
          </a:xfrm>
          <a:prstGeom prst="rect">
            <a:avLst/>
          </a:prstGeom>
          <a:blipFill dpi="0" rotWithShape="1"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7B83B-BC2E-4DA0-AC28-EFC758A82A1E}"/>
              </a:ext>
            </a:extLst>
          </p:cNvPr>
          <p:cNvSpPr/>
          <p:nvPr userDrawn="1"/>
        </p:nvSpPr>
        <p:spPr>
          <a:xfrm>
            <a:off x="6922406" y="994887"/>
            <a:ext cx="1533525" cy="1528763"/>
          </a:xfrm>
          <a:prstGeom prst="rect">
            <a:avLst/>
          </a:prstGeom>
          <a:blipFill dpi="0" rotWithShape="1"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78ED0-2ED6-4C7E-9822-BD015EC7847D}"/>
              </a:ext>
            </a:extLst>
          </p:cNvPr>
          <p:cNvSpPr/>
          <p:nvPr userDrawn="1"/>
        </p:nvSpPr>
        <p:spPr>
          <a:xfrm>
            <a:off x="3509499" y="2659380"/>
            <a:ext cx="1533525" cy="1528762"/>
          </a:xfrm>
          <a:prstGeom prst="rect">
            <a:avLst/>
          </a:prstGeom>
          <a:blipFill dpi="0" rotWithShape="1"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71FAEE-FF46-4E6C-BF9D-0D2F20F8C6E9}"/>
              </a:ext>
            </a:extLst>
          </p:cNvPr>
          <p:cNvSpPr/>
          <p:nvPr userDrawn="1"/>
        </p:nvSpPr>
        <p:spPr>
          <a:xfrm>
            <a:off x="3509499" y="994885"/>
            <a:ext cx="1533525" cy="1528762"/>
          </a:xfrm>
          <a:prstGeom prst="rect">
            <a:avLst/>
          </a:prstGeom>
          <a:blipFill dpi="0" rotWithShape="1"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ECC475-15E2-44E3-8686-2D91B8B641B1}"/>
              </a:ext>
            </a:extLst>
          </p:cNvPr>
          <p:cNvSpPr/>
          <p:nvPr userDrawn="1"/>
        </p:nvSpPr>
        <p:spPr>
          <a:xfrm>
            <a:off x="1824478" y="4351715"/>
            <a:ext cx="1533525" cy="1528763"/>
          </a:xfrm>
          <a:prstGeom prst="rect">
            <a:avLst/>
          </a:prstGeom>
          <a:blipFill dpi="0" rotWithShape="1"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24086-CCA6-4B71-9C1F-3E5366FA8AAD}"/>
              </a:ext>
            </a:extLst>
          </p:cNvPr>
          <p:cNvSpPr/>
          <p:nvPr userDrawn="1"/>
        </p:nvSpPr>
        <p:spPr>
          <a:xfrm>
            <a:off x="5194519" y="4327899"/>
            <a:ext cx="1576392" cy="1576390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EB23D2-D498-4B8C-91DB-0DC14B1157E8}"/>
              </a:ext>
            </a:extLst>
          </p:cNvPr>
          <p:cNvSpPr/>
          <p:nvPr userDrawn="1"/>
        </p:nvSpPr>
        <p:spPr>
          <a:xfrm>
            <a:off x="6922406" y="4351715"/>
            <a:ext cx="1533525" cy="1528763"/>
          </a:xfrm>
          <a:prstGeom prst="rect">
            <a:avLst/>
          </a:prstGeom>
          <a:blipFill dpi="0" rotWithShape="1"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82B6E1-9546-440A-913E-30E282D7F97E}"/>
              </a:ext>
            </a:extLst>
          </p:cNvPr>
          <p:cNvSpPr/>
          <p:nvPr userDrawn="1"/>
        </p:nvSpPr>
        <p:spPr>
          <a:xfrm>
            <a:off x="3509499" y="4351713"/>
            <a:ext cx="1533525" cy="1528762"/>
          </a:xfrm>
          <a:prstGeom prst="rect">
            <a:avLst/>
          </a:prstGeom>
          <a:blipFill dpi="0" rotWithShape="1"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06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BA5AFC-F415-469F-8D76-C506B8044651}"/>
              </a:ext>
            </a:extLst>
          </p:cNvPr>
          <p:cNvSpPr/>
          <p:nvPr userDrawn="1"/>
        </p:nvSpPr>
        <p:spPr>
          <a:xfrm>
            <a:off x="2040164" y="236498"/>
            <a:ext cx="1380045" cy="1375759"/>
          </a:xfrm>
          <a:prstGeom prst="rect">
            <a:avLst/>
          </a:prstGeom>
          <a:solidFill>
            <a:srgbClr val="FFE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18C2-28E4-4161-A04C-C2B97E0C2B4F}"/>
              </a:ext>
            </a:extLst>
          </p:cNvPr>
          <p:cNvSpPr/>
          <p:nvPr userDrawn="1"/>
        </p:nvSpPr>
        <p:spPr>
          <a:xfrm>
            <a:off x="3790426" y="236498"/>
            <a:ext cx="1380045" cy="1375759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30C6C-6763-4474-A0AA-347386406E2E}"/>
              </a:ext>
            </a:extLst>
          </p:cNvPr>
          <p:cNvSpPr/>
          <p:nvPr userDrawn="1"/>
        </p:nvSpPr>
        <p:spPr>
          <a:xfrm>
            <a:off x="5540688" y="236498"/>
            <a:ext cx="1380045" cy="1375759"/>
          </a:xfrm>
          <a:prstGeom prst="rect">
            <a:avLst/>
          </a:prstGeom>
          <a:solidFill>
            <a:srgbClr val="E6C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1A4EED-3599-4F7F-86DA-7B68E2D534D5}"/>
              </a:ext>
            </a:extLst>
          </p:cNvPr>
          <p:cNvSpPr/>
          <p:nvPr userDrawn="1"/>
        </p:nvSpPr>
        <p:spPr>
          <a:xfrm>
            <a:off x="7290950" y="236498"/>
            <a:ext cx="1380045" cy="1375759"/>
          </a:xfrm>
          <a:prstGeom prst="rect">
            <a:avLst/>
          </a:prstGeom>
          <a:solidFill>
            <a:srgbClr val="E7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120C4-78A0-40F5-BC4D-63EA60A1B468}"/>
              </a:ext>
            </a:extLst>
          </p:cNvPr>
          <p:cNvSpPr/>
          <p:nvPr userDrawn="1"/>
        </p:nvSpPr>
        <p:spPr>
          <a:xfrm>
            <a:off x="9041212" y="236498"/>
            <a:ext cx="1380045" cy="1375759"/>
          </a:xfrm>
          <a:prstGeom prst="rect">
            <a:avLst/>
          </a:prstGeom>
          <a:solidFill>
            <a:srgbClr val="80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ACD3F5-5D94-4B5D-ABD9-A8EB643B8C8A}"/>
              </a:ext>
            </a:extLst>
          </p:cNvPr>
          <p:cNvSpPr/>
          <p:nvPr userDrawn="1"/>
        </p:nvSpPr>
        <p:spPr>
          <a:xfrm>
            <a:off x="2040164" y="1895330"/>
            <a:ext cx="1380045" cy="1375759"/>
          </a:xfrm>
          <a:prstGeom prst="rect">
            <a:avLst/>
          </a:prstGeom>
          <a:solidFill>
            <a:srgbClr val="FCF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6A7C63-2350-4782-AF60-95842815BEC5}"/>
              </a:ext>
            </a:extLst>
          </p:cNvPr>
          <p:cNvSpPr/>
          <p:nvPr userDrawn="1"/>
        </p:nvSpPr>
        <p:spPr>
          <a:xfrm>
            <a:off x="3790424" y="1895330"/>
            <a:ext cx="1380045" cy="1375759"/>
          </a:xfrm>
          <a:prstGeom prst="rect">
            <a:avLst/>
          </a:prstGeom>
          <a:solidFill>
            <a:srgbClr val="E9D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B8BFB-350D-4877-B861-F39CC3886F31}"/>
              </a:ext>
            </a:extLst>
          </p:cNvPr>
          <p:cNvSpPr/>
          <p:nvPr userDrawn="1"/>
        </p:nvSpPr>
        <p:spPr>
          <a:xfrm>
            <a:off x="5520278" y="1895330"/>
            <a:ext cx="1380045" cy="1375759"/>
          </a:xfrm>
          <a:prstGeom prst="rect">
            <a:avLst/>
          </a:prstGeom>
          <a:solidFill>
            <a:srgbClr val="CDA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F360FA-591B-49EF-AE47-8BD58C14E7C3}"/>
              </a:ext>
            </a:extLst>
          </p:cNvPr>
          <p:cNvSpPr/>
          <p:nvPr userDrawn="1"/>
        </p:nvSpPr>
        <p:spPr>
          <a:xfrm>
            <a:off x="7290950" y="1895330"/>
            <a:ext cx="1380045" cy="1375759"/>
          </a:xfrm>
          <a:prstGeom prst="rect">
            <a:avLst/>
          </a:pr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D7AE5-925F-40C6-A6EA-3C2FC944BA80}"/>
              </a:ext>
            </a:extLst>
          </p:cNvPr>
          <p:cNvSpPr/>
          <p:nvPr userDrawn="1"/>
        </p:nvSpPr>
        <p:spPr>
          <a:xfrm>
            <a:off x="9041211" y="1895330"/>
            <a:ext cx="1380045" cy="1375759"/>
          </a:xfrm>
          <a:prstGeom prst="rect">
            <a:avLst/>
          </a:prstGeom>
          <a:solidFill>
            <a:srgbClr val="40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9D03F3-C23D-4099-9ABE-6618CF73C775}"/>
              </a:ext>
            </a:extLst>
          </p:cNvPr>
          <p:cNvSpPr/>
          <p:nvPr userDrawn="1"/>
        </p:nvSpPr>
        <p:spPr>
          <a:xfrm>
            <a:off x="2040163" y="3554159"/>
            <a:ext cx="1380045" cy="1375759"/>
          </a:xfrm>
          <a:prstGeom prst="rect">
            <a:avLst/>
          </a:prstGeom>
          <a:solidFill>
            <a:srgbClr val="45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F5D7F4-4A6C-40DF-9FE3-F73A0EDAEFF0}"/>
              </a:ext>
            </a:extLst>
          </p:cNvPr>
          <p:cNvSpPr/>
          <p:nvPr userDrawn="1"/>
        </p:nvSpPr>
        <p:spPr>
          <a:xfrm>
            <a:off x="3790424" y="3554159"/>
            <a:ext cx="1380045" cy="1375759"/>
          </a:xfrm>
          <a:prstGeom prst="rect">
            <a:avLst/>
          </a:prstGeom>
          <a:solidFill>
            <a:srgbClr val="758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ED8967-AA53-4C29-AB57-6FBE453133E7}"/>
              </a:ext>
            </a:extLst>
          </p:cNvPr>
          <p:cNvSpPr/>
          <p:nvPr userDrawn="1"/>
        </p:nvSpPr>
        <p:spPr>
          <a:xfrm>
            <a:off x="5520276" y="3586914"/>
            <a:ext cx="1380045" cy="1375759"/>
          </a:xfrm>
          <a:prstGeom prst="rect">
            <a:avLst/>
          </a:prstGeom>
          <a:solidFill>
            <a:srgbClr val="38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BB6CA5-9175-4D4E-B078-085DD2D800AA}"/>
              </a:ext>
            </a:extLst>
          </p:cNvPr>
          <p:cNvSpPr/>
          <p:nvPr userDrawn="1"/>
        </p:nvSpPr>
        <p:spPr>
          <a:xfrm>
            <a:off x="7270540" y="3586914"/>
            <a:ext cx="1380045" cy="1375759"/>
          </a:xfrm>
          <a:prstGeom prst="rect">
            <a:avLst/>
          </a:prstGeom>
          <a:solidFill>
            <a:srgbClr val="99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19B78D-E647-4B12-A67F-6473AFCDED38}"/>
              </a:ext>
            </a:extLst>
          </p:cNvPr>
          <p:cNvSpPr/>
          <p:nvPr userDrawn="1"/>
        </p:nvSpPr>
        <p:spPr>
          <a:xfrm>
            <a:off x="9040598" y="3586914"/>
            <a:ext cx="1380045" cy="1375759"/>
          </a:xfrm>
          <a:prstGeom prst="rect">
            <a:avLst/>
          </a:prstGeom>
          <a:solidFill>
            <a:srgbClr val="B2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65462E-3444-4D33-89CF-D605B6F354CB}"/>
              </a:ext>
            </a:extLst>
          </p:cNvPr>
          <p:cNvSpPr/>
          <p:nvPr userDrawn="1"/>
        </p:nvSpPr>
        <p:spPr>
          <a:xfrm>
            <a:off x="9040596" y="5245744"/>
            <a:ext cx="1380045" cy="1375759"/>
          </a:xfrm>
          <a:prstGeom prst="rect">
            <a:avLst/>
          </a:prstGeom>
          <a:solidFill>
            <a:srgbClr val="9F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9F7042-867E-4C2D-9AA0-1D3A6CD2C894}"/>
              </a:ext>
            </a:extLst>
          </p:cNvPr>
          <p:cNvSpPr/>
          <p:nvPr userDrawn="1"/>
        </p:nvSpPr>
        <p:spPr>
          <a:xfrm>
            <a:off x="7290950" y="5245744"/>
            <a:ext cx="1380045" cy="1375759"/>
          </a:xfrm>
          <a:prstGeom prst="rect">
            <a:avLst/>
          </a:prstGeom>
          <a:solidFill>
            <a:srgbClr val="B4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81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6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22E-BDDC-4A9D-B60D-6B8D0B8237A2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93" r:id="rId15"/>
    <p:sldLayoutId id="2147483653" r:id="rId16"/>
    <p:sldLayoutId id="2147483657" r:id="rId17"/>
    <p:sldLayoutId id="21474836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microsoft.com/office/2014/relationships/chartEx" Target="../charts/chartEx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13F92-B79A-45DA-B476-119EAF6209AC}"/>
              </a:ext>
            </a:extLst>
          </p:cNvPr>
          <p:cNvSpPr txBox="1"/>
          <p:nvPr/>
        </p:nvSpPr>
        <p:spPr>
          <a:xfrm>
            <a:off x="5920809" y="2911947"/>
            <a:ext cx="62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Ubuntu" charset="0"/>
                <a:ea typeface="Ubuntu" charset="0"/>
                <a:cs typeface="Ubuntu" charset="0"/>
              </a:rPr>
              <a:t>          Бюджет</a:t>
            </a:r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r>
              <a:rPr lang="ru-RU" sz="3600" b="1" dirty="0" err="1" smtClean="0">
                <a:latin typeface="Ubuntu" charset="0"/>
                <a:ea typeface="Ubuntu" charset="0"/>
                <a:cs typeface="Ubuntu" charset="0"/>
              </a:rPr>
              <a:t>Примэрии</a:t>
            </a:r>
            <a:r>
              <a:rPr lang="ru-RU" sz="3600" b="1" dirty="0" smtClean="0">
                <a:latin typeface="Ubuntu" charset="0"/>
                <a:ea typeface="Ubuntu" charset="0"/>
                <a:cs typeface="Ubuntu" charset="0"/>
              </a:rPr>
              <a:t> с. </a:t>
            </a:r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Баурчи</a:t>
            </a:r>
            <a:endParaRPr lang="en-US" sz="280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DD24D-CE75-914F-AC5D-01853C314E26}"/>
              </a:ext>
            </a:extLst>
          </p:cNvPr>
          <p:cNvSpPr txBox="1"/>
          <p:nvPr/>
        </p:nvSpPr>
        <p:spPr>
          <a:xfrm>
            <a:off x="3126465" y="3173557"/>
            <a:ext cx="2390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 smtClean="0">
                <a:latin typeface="Ubuntu" charset="0"/>
                <a:ea typeface="Ubuntu" charset="0"/>
                <a:cs typeface="Ubuntu" charset="0"/>
              </a:rPr>
              <a:t>202</a:t>
            </a:r>
            <a:r>
              <a:rPr lang="en-US" sz="6600" b="1" dirty="0">
                <a:latin typeface="Ubuntu" charset="0"/>
                <a:ea typeface="Ubuntu" charset="0"/>
                <a:cs typeface="Ubuntu" charset="0"/>
              </a:rPr>
              <a:t>6</a:t>
            </a:r>
            <a:endParaRPr lang="en-US" sz="5400" b="1" dirty="0">
              <a:latin typeface="Ubuntu" charset="0"/>
              <a:ea typeface="Ubuntu" charset="0"/>
              <a:cs typeface="Ubuntu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1FD34-3252-EE4A-9BB4-5D0583EF5D55}"/>
              </a:ext>
            </a:extLst>
          </p:cNvPr>
          <p:cNvCxnSpPr/>
          <p:nvPr/>
        </p:nvCxnSpPr>
        <p:spPr>
          <a:xfrm>
            <a:off x="5516772" y="2911947"/>
            <a:ext cx="0" cy="2011680"/>
          </a:xfrm>
          <a:prstGeom prst="line">
            <a:avLst/>
          </a:prstGeom>
          <a:ln w="158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311305" y="6350086"/>
            <a:ext cx="604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99" y="958623"/>
            <a:ext cx="871639" cy="695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517" y="958623"/>
            <a:ext cx="71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Что вы думаете об услугах водоснабжения, канализации и вывоза мусора, предоставляемых властями?</a:t>
            </a:r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(2)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615009"/>
              </p:ext>
            </p:extLst>
          </p:nvPr>
        </p:nvGraphicFramePr>
        <p:xfrm>
          <a:off x="1787235" y="1654081"/>
          <a:ext cx="7093563" cy="410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662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311305" y="6350086"/>
            <a:ext cx="604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99" y="958623"/>
            <a:ext cx="871639" cy="6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8517" y="958623"/>
            <a:ext cx="719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Ubuntu" panose="020B0504030602030204" pitchFamily="34" charset="0"/>
              </a:rPr>
              <a:t>Насколько вас устраивает соотношение цены за услуги водоснабжения, канализации и вывоза мусора и качества этих услуг?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81305"/>
              </p:ext>
            </p:extLst>
          </p:nvPr>
        </p:nvGraphicFramePr>
        <p:xfrm>
          <a:off x="1699491" y="1939637"/>
          <a:ext cx="7102763" cy="389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650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517" y="958623"/>
            <a:ext cx="71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 вы думаете, какие улучшения принесут наибольшую пользу жилищно-коммунальному хозяйству?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120755"/>
              </p:ext>
            </p:extLst>
          </p:nvPr>
        </p:nvGraphicFramePr>
        <p:xfrm>
          <a:off x="1376737" y="1810327"/>
          <a:ext cx="8332342" cy="489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1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B7CCF-BF4C-934E-9F86-B148D32E2332}"/>
              </a:ext>
            </a:extLst>
          </p:cNvPr>
          <p:cNvSpPr/>
          <p:nvPr/>
        </p:nvSpPr>
        <p:spPr>
          <a:xfrm rot="2700000">
            <a:off x="2808849" y="1429616"/>
            <a:ext cx="504000" cy="504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222B4-82C5-EB44-83A4-E9BF1DD6E5B2}"/>
              </a:ext>
            </a:extLst>
          </p:cNvPr>
          <p:cNvSpPr/>
          <p:nvPr/>
        </p:nvSpPr>
        <p:spPr>
          <a:xfrm rot="2700000">
            <a:off x="3101285" y="6351929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3C7D7-FC96-0240-9897-F897D8EF2EF1}"/>
              </a:ext>
            </a:extLst>
          </p:cNvPr>
          <p:cNvSpPr/>
          <p:nvPr/>
        </p:nvSpPr>
        <p:spPr>
          <a:xfrm rot="2700000">
            <a:off x="2742816" y="5992681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D8426-F699-F94B-8A1E-12838A73DCFF}"/>
              </a:ext>
            </a:extLst>
          </p:cNvPr>
          <p:cNvSpPr/>
          <p:nvPr/>
        </p:nvSpPr>
        <p:spPr>
          <a:xfrm rot="2700000">
            <a:off x="4951406" y="4278361"/>
            <a:ext cx="684000" cy="684000"/>
          </a:xfrm>
          <a:prstGeom prst="rect">
            <a:avLst/>
          </a:prstGeom>
          <a:solidFill>
            <a:srgbClr val="8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Freeform: Shape 100">
            <a:extLst>
              <a:ext uri="{FF2B5EF4-FFF2-40B4-BE49-F238E27FC236}">
                <a16:creationId xmlns:a16="http://schemas.microsoft.com/office/drawing/2014/main" id="{0B63898B-71DA-174E-A777-637F29A5B8DE}"/>
              </a:ext>
            </a:extLst>
          </p:cNvPr>
          <p:cNvSpPr/>
          <p:nvPr/>
        </p:nvSpPr>
        <p:spPr>
          <a:xfrm rot="2700000">
            <a:off x="1951926" y="2317483"/>
            <a:ext cx="3384000" cy="3384000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FF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120C5AD-8A4A-8A4B-9D21-D93DBE6F8DD1}"/>
              </a:ext>
            </a:extLst>
          </p:cNvPr>
          <p:cNvSpPr>
            <a:spLocks noGrp="1"/>
          </p:cNvSpPr>
          <p:nvPr/>
        </p:nvSpPr>
        <p:spPr>
          <a:xfrm>
            <a:off x="2076890" y="2478782"/>
            <a:ext cx="3096000" cy="3096000"/>
          </a:xfrm>
          <a:prstGeom prst="diamond">
            <a:avLst/>
          </a:prstGeom>
          <a:solidFill>
            <a:srgbClr val="FFD96E"/>
          </a:solidFill>
        </p:spPr>
        <p:txBody>
          <a:bodyPr anchor="ctr"/>
          <a:lstStyle/>
          <a:p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56B0-89A2-BC4F-9B14-0748DF057C13}"/>
              </a:ext>
            </a:extLst>
          </p:cNvPr>
          <p:cNvSpPr txBox="1"/>
          <p:nvPr/>
        </p:nvSpPr>
        <p:spPr>
          <a:xfrm>
            <a:off x="1853897" y="3695477"/>
            <a:ext cx="3444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>
                <a:latin typeface="Ubuntu" panose="020B0504030602030204" pitchFamily="34" charset="0"/>
                <a:cs typeface="Arial" pitchFamily="34" charset="0"/>
              </a:rPr>
              <a:t>1</a:t>
            </a:r>
            <a:r>
              <a:rPr lang="ru-RU" altLang="ko-KR" sz="3600" b="1" dirty="0" smtClean="0">
                <a:latin typeface="Ubuntu" panose="020B0504030602030204" pitchFamily="34" charset="0"/>
                <a:cs typeface="Arial" pitchFamily="34" charset="0"/>
              </a:rPr>
              <a:t>730</a:t>
            </a:r>
            <a:r>
              <a:rPr lang="en-US" altLang="ko-KR" sz="3600" b="1" dirty="0" smtClean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ro-RO" altLang="ko-KR" sz="3600" b="1" dirty="0" smtClean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3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3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39C4E-DD45-8B41-BC99-59ABDE7039C0}"/>
              </a:ext>
            </a:extLst>
          </p:cNvPr>
          <p:cNvSpPr txBox="1"/>
          <p:nvPr/>
        </p:nvSpPr>
        <p:spPr>
          <a:xfrm>
            <a:off x="1251076" y="8501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Культура, спорт, молодежь, культы и отдых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97281-66D2-D94B-91A2-A3C576600885}"/>
              </a:ext>
            </a:extLst>
          </p:cNvPr>
          <p:cNvGrpSpPr/>
          <p:nvPr/>
        </p:nvGrpSpPr>
        <p:grpSpPr>
          <a:xfrm>
            <a:off x="8267439" y="1662794"/>
            <a:ext cx="2948253" cy="4693377"/>
            <a:chOff x="3253816" y="1635647"/>
            <a:chExt cx="1432627" cy="279739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9670EB8-CAF3-CB4D-8EA8-9282A826F627}"/>
                </a:ext>
              </a:extLst>
            </p:cNvPr>
            <p:cNvSpPr/>
            <p:nvPr/>
          </p:nvSpPr>
          <p:spPr>
            <a:xfrm>
              <a:off x="3259775" y="349693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DE8F17-5E28-874D-AE9F-9CCC92D11150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432627" cy="1872208"/>
              <a:chOff x="2297318" y="1635646"/>
              <a:chExt cx="1432627" cy="1872208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758B97E-1228-7C43-8E65-AB3B86E00F31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62ABADEF-D2D6-DA42-9D7E-F79E04E173C4}"/>
                  </a:ext>
                </a:extLst>
              </p:cNvPr>
              <p:cNvSpPr/>
              <p:nvPr/>
            </p:nvSpPr>
            <p:spPr>
              <a:xfrm rot="10800000" flipV="1">
                <a:off x="2297318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FFF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BC2C18-5F57-684E-983E-2A4179067B22}"/>
              </a:ext>
            </a:extLst>
          </p:cNvPr>
          <p:cNvSpPr txBox="1"/>
          <p:nvPr/>
        </p:nvSpPr>
        <p:spPr>
          <a:xfrm>
            <a:off x="5777068" y="3530349"/>
            <a:ext cx="34543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Молодежь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68E9F2-7CEC-024C-96C1-52E0BA16B89D}"/>
              </a:ext>
            </a:extLst>
          </p:cNvPr>
          <p:cNvGrpSpPr/>
          <p:nvPr/>
        </p:nvGrpSpPr>
        <p:grpSpPr>
          <a:xfrm>
            <a:off x="5378655" y="1798594"/>
            <a:ext cx="4223024" cy="976415"/>
            <a:chOff x="5940152" y="3708887"/>
            <a:chExt cx="3024336" cy="9764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AAB837-5562-E240-9AAB-EE3392201EFE}"/>
                </a:ext>
              </a:extLst>
            </p:cNvPr>
            <p:cNvSpPr txBox="1"/>
            <p:nvPr/>
          </p:nvSpPr>
          <p:spPr>
            <a:xfrm>
              <a:off x="5940152" y="3708887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Ubuntu" panose="020B0504030602030204" pitchFamily="34" charset="0"/>
                </a:rPr>
                <a:t>Культура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910E0D-13FD-4844-B97B-022BE165414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Деятельность домов культуры - 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1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30000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0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лей.</a:t>
              </a: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Культурные мероприятия - 30000 лей</a:t>
              </a: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Библиотеки – </a:t>
              </a:r>
              <a:r>
                <a:rPr lang="en-US" altLang="ko-KR" sz="1400" dirty="0" smtClean="0">
                  <a:latin typeface="Ubuntu" panose="020B0504030602030204" pitchFamily="34" charset="0"/>
                  <a:cs typeface="Arial" pitchFamily="34" charset="0"/>
                </a:rPr>
                <a:t>3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50000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4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967DF1-5DB9-734E-8034-278BCB56C91E}"/>
              </a:ext>
            </a:extLst>
          </p:cNvPr>
          <p:cNvSpPr txBox="1"/>
          <p:nvPr/>
        </p:nvSpPr>
        <p:spPr>
          <a:xfrm>
            <a:off x="5037425" y="5285909"/>
            <a:ext cx="47567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Спорт 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Спортивные мероприятия - 30000 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9BB4B-2065-A946-8674-ED85D99AC467}"/>
              </a:ext>
            </a:extLst>
          </p:cNvPr>
          <p:cNvSpPr txBox="1"/>
          <p:nvPr/>
        </p:nvSpPr>
        <p:spPr>
          <a:xfrm>
            <a:off x="9045631" y="3269551"/>
            <a:ext cx="174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200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89A0E2-86B6-7C45-A9F4-EDD73779F258}"/>
              </a:ext>
            </a:extLst>
          </p:cNvPr>
          <p:cNvSpPr txBox="1"/>
          <p:nvPr/>
        </p:nvSpPr>
        <p:spPr>
          <a:xfrm>
            <a:off x="9045631" y="1739243"/>
            <a:ext cx="184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latin typeface="Ubuntu" panose="020B0504030602030204" pitchFamily="34" charset="0"/>
                <a:cs typeface="Arial" pitchFamily="34" charset="0"/>
              </a:rPr>
              <a:t>1</a:t>
            </a:r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7300</a:t>
            </a:r>
            <a:r>
              <a:rPr lang="en-US" altLang="ko-KR" b="1" dirty="0" smtClean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D1A31-0439-B54B-BEAB-67523470144E}"/>
              </a:ext>
            </a:extLst>
          </p:cNvPr>
          <p:cNvSpPr txBox="1"/>
          <p:nvPr/>
        </p:nvSpPr>
        <p:spPr>
          <a:xfrm>
            <a:off x="8959239" y="5171676"/>
            <a:ext cx="221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300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47" name="Freeform: Shape 77">
            <a:extLst>
              <a:ext uri="{FF2B5EF4-FFF2-40B4-BE49-F238E27FC236}">
                <a16:creationId xmlns:a16="http://schemas.microsoft.com/office/drawing/2014/main" id="{41223B25-6514-DE42-BB04-2FCD19066304}"/>
              </a:ext>
            </a:extLst>
          </p:cNvPr>
          <p:cNvSpPr/>
          <p:nvPr/>
        </p:nvSpPr>
        <p:spPr>
          <a:xfrm>
            <a:off x="9506616" y="3919318"/>
            <a:ext cx="469900" cy="80010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806D3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id="{F50DD57A-AD5E-5A4F-A7EB-CA9C124439C1}"/>
              </a:ext>
            </a:extLst>
          </p:cNvPr>
          <p:cNvSpPr/>
          <p:nvPr/>
        </p:nvSpPr>
        <p:spPr>
          <a:xfrm>
            <a:off x="10222398" y="3985250"/>
            <a:ext cx="508000" cy="67310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80775E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pic>
        <p:nvPicPr>
          <p:cNvPr id="56" name="Picture 55" descr="A picture containing weapon&#10;&#10;Description automatically generated">
            <a:extLst>
              <a:ext uri="{FF2B5EF4-FFF2-40B4-BE49-F238E27FC236}">
                <a16:creationId xmlns:a16="http://schemas.microsoft.com/office/drawing/2014/main" id="{B104EEFC-9870-3E4F-BCB7-7EF9DC4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6" y="5483580"/>
            <a:ext cx="863600" cy="787400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C1DDF9-B45C-5A42-A39D-E8DABF85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41" y="2122495"/>
            <a:ext cx="685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DADC0-2D99-DF4B-8233-3BEB8645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6066428"/>
            <a:ext cx="832486" cy="24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F7008-B95C-E74D-94E4-601C155B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6" y="5973899"/>
            <a:ext cx="832486" cy="236601"/>
          </a:xfrm>
          <a:prstGeom prst="rect">
            <a:avLst/>
          </a:prstGeom>
        </p:spPr>
      </p:pic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498404"/>
                  </p:ext>
                </p:extLst>
              </p:nvPr>
            </p:nvGraphicFramePr>
            <p:xfrm>
              <a:off x="6484488" y="1542824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4488" y="1542824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54BBF8E-CBFA-7643-AAF5-9EDB46865F57}"/>
              </a:ext>
            </a:extLst>
          </p:cNvPr>
          <p:cNvGrpSpPr/>
          <p:nvPr/>
        </p:nvGrpSpPr>
        <p:grpSpPr>
          <a:xfrm>
            <a:off x="5315121" y="4118797"/>
            <a:ext cx="1952636" cy="1951635"/>
            <a:chOff x="4574848" y="1897856"/>
            <a:chExt cx="3028217" cy="3026664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18BE3F56-67BC-0746-9E12-BCD36A88911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D96E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id="{B0753F18-3D6A-7947-80BF-458F0CF3FC8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06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58D931-2292-8C43-B5BB-E9783FDBEDF6}"/>
              </a:ext>
            </a:extLst>
          </p:cNvPr>
          <p:cNvGrpSpPr/>
          <p:nvPr/>
        </p:nvGrpSpPr>
        <p:grpSpPr>
          <a:xfrm>
            <a:off x="4626872" y="1733806"/>
            <a:ext cx="1376272" cy="1646389"/>
            <a:chOff x="4200129" y="1047775"/>
            <a:chExt cx="1554866" cy="1860035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8CA55346-ADF1-D742-825E-52E5AD09BFC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38C03BC6-BEC2-B242-A80E-E642F09466C7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id="{F882E6EC-7122-C241-B03D-09C90A2885E8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id="{3E0F7CA4-074D-2C48-BC5B-ED0C0B3FCE2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id="{A2929244-F2CA-2645-BB34-8DE80FB24AF8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id="{B296C80E-164A-5648-9DA2-0EDCC4F1D669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4" name="Freeform: Shape 101">
                <a:extLst>
                  <a:ext uri="{FF2B5EF4-FFF2-40B4-BE49-F238E27FC236}">
                    <a16:creationId xmlns:a16="http://schemas.microsoft.com/office/drawing/2014/main" id="{04C43F22-70FF-3D42-AC65-FA5FD6F6D9F4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  <p:sp>
            <p:nvSpPr>
              <p:cNvPr id="25" name="Freeform: Shape 102">
                <a:extLst>
                  <a:ext uri="{FF2B5EF4-FFF2-40B4-BE49-F238E27FC236}">
                    <a16:creationId xmlns:a16="http://schemas.microsoft.com/office/drawing/2014/main" id="{1A02E6C9-E3EF-AB44-8971-DF6D784AC6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DFCD44-B7F2-D04D-955D-0CDCAD745757}"/>
              </a:ext>
            </a:extLst>
          </p:cNvPr>
          <p:cNvGrpSpPr/>
          <p:nvPr/>
        </p:nvGrpSpPr>
        <p:grpSpPr>
          <a:xfrm>
            <a:off x="6718888" y="1750885"/>
            <a:ext cx="1579169" cy="1635670"/>
            <a:chOff x="6563619" y="1067070"/>
            <a:chExt cx="1784092" cy="1847925"/>
          </a:xfrm>
        </p:grpSpPr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id="{669EC3A5-DE30-7D4C-ADF8-3D56B5FED3E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id="{D29F8BB0-B1B2-D94F-908A-CC85F4077A81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id="{7E607442-3D1A-2642-9D6A-20295367F10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FCF169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id="{2FEE6345-ACD2-7942-8D47-DF8FD06E70B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E3E11-49F9-3E41-B750-8D018CC26F4C}"/>
              </a:ext>
            </a:extLst>
          </p:cNvPr>
          <p:cNvGrpSpPr/>
          <p:nvPr/>
        </p:nvGrpSpPr>
        <p:grpSpPr>
          <a:xfrm>
            <a:off x="8162794" y="3655474"/>
            <a:ext cx="1571701" cy="1274220"/>
            <a:chOff x="8213001" y="3218811"/>
            <a:chExt cx="1775655" cy="1439571"/>
          </a:xfrm>
        </p:grpSpPr>
        <p:sp>
          <p:nvSpPr>
            <p:cNvPr id="32" name="Freeform: Shape 109">
              <a:extLst>
                <a:ext uri="{FF2B5EF4-FFF2-40B4-BE49-F238E27FC236}">
                  <a16:creationId xmlns:a16="http://schemas.microsoft.com/office/drawing/2014/main" id="{CB34B8D4-A54B-6545-AF6C-8D2ACE051C3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3" name="Freeform: Shape 110">
              <a:extLst>
                <a:ext uri="{FF2B5EF4-FFF2-40B4-BE49-F238E27FC236}">
                  <a16:creationId xmlns:a16="http://schemas.microsoft.com/office/drawing/2014/main" id="{42F1EB0E-CBAA-AE49-B24D-2CF2C4047D65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4" name="Freeform: Shape 111">
              <a:extLst>
                <a:ext uri="{FF2B5EF4-FFF2-40B4-BE49-F238E27FC236}">
                  <a16:creationId xmlns:a16="http://schemas.microsoft.com/office/drawing/2014/main" id="{12AB82ED-C35B-C94C-8848-0EF4DC3CE72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5" name="Freeform: Shape 112">
              <a:extLst>
                <a:ext uri="{FF2B5EF4-FFF2-40B4-BE49-F238E27FC236}">
                  <a16:creationId xmlns:a16="http://schemas.microsoft.com/office/drawing/2014/main" id="{BB710E6D-6CF6-4944-91FD-D599B358B4F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6" name="Freeform: Shape 113">
              <a:extLst>
                <a:ext uri="{FF2B5EF4-FFF2-40B4-BE49-F238E27FC236}">
                  <a16:creationId xmlns:a16="http://schemas.microsoft.com/office/drawing/2014/main" id="{0E588FFC-86D3-F64B-8BE3-B06258DC5EE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7" name="Freeform: Shape 114">
              <a:extLst>
                <a:ext uri="{FF2B5EF4-FFF2-40B4-BE49-F238E27FC236}">
                  <a16:creationId xmlns:a16="http://schemas.microsoft.com/office/drawing/2014/main" id="{867B2183-B385-1A47-9970-75A7DCCDFC8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8" name="Freeform: Shape 115">
              <a:extLst>
                <a:ext uri="{FF2B5EF4-FFF2-40B4-BE49-F238E27FC236}">
                  <a16:creationId xmlns:a16="http://schemas.microsoft.com/office/drawing/2014/main" id="{6E5D58B9-E8B8-4141-B0CF-364AE2E96845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9" name="Freeform: Shape 116">
              <a:extLst>
                <a:ext uri="{FF2B5EF4-FFF2-40B4-BE49-F238E27FC236}">
                  <a16:creationId xmlns:a16="http://schemas.microsoft.com/office/drawing/2014/main" id="{CC1F304C-513A-D143-8CDA-AF4A1059F603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D13249E9-2B75-6641-8B73-FAC3BAD697D1}"/>
              </a:ext>
            </a:extLst>
          </p:cNvPr>
          <p:cNvGrpSpPr/>
          <p:nvPr/>
        </p:nvGrpSpPr>
        <p:grpSpPr>
          <a:xfrm>
            <a:off x="4003899" y="2889642"/>
            <a:ext cx="4608073" cy="2203717"/>
            <a:chOff x="3496316" y="2353600"/>
            <a:chExt cx="5206046" cy="2489686"/>
          </a:xfrm>
        </p:grpSpPr>
        <p:sp>
          <p:nvSpPr>
            <p:cNvPr id="41" name="Freeform: Shape 134">
              <a:extLst>
                <a:ext uri="{FF2B5EF4-FFF2-40B4-BE49-F238E27FC236}">
                  <a16:creationId xmlns:a16="http://schemas.microsoft.com/office/drawing/2014/main" id="{2C1FA21E-ABA5-3A48-8AF0-9D8C775F7B91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FFF0BF"/>
            </a:solidFill>
            <a:ln w="4780" cap="flat">
              <a:solidFill>
                <a:srgbClr val="4A5D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2" name="Freeform: Shape 135">
              <a:extLst>
                <a:ext uri="{FF2B5EF4-FFF2-40B4-BE49-F238E27FC236}">
                  <a16:creationId xmlns:a16="http://schemas.microsoft.com/office/drawing/2014/main" id="{021D6D59-A7C6-844C-97A8-FE4D7A698CC0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EAB557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3" name="Freeform: Shape 136">
              <a:extLst>
                <a:ext uri="{FF2B5EF4-FFF2-40B4-BE49-F238E27FC236}">
                  <a16:creationId xmlns:a16="http://schemas.microsoft.com/office/drawing/2014/main" id="{3E040452-8B92-BB4E-B156-559E192EC38D}"/>
                </a:ext>
              </a:extLst>
            </p:cNvPr>
            <p:cNvSpPr/>
            <p:nvPr/>
          </p:nvSpPr>
          <p:spPr>
            <a:xfrm>
              <a:off x="3496316" y="3196557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rgbClr val="FFD96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4" name="Freeform: Shape 137">
              <a:extLst>
                <a:ext uri="{FF2B5EF4-FFF2-40B4-BE49-F238E27FC236}">
                  <a16:creationId xmlns:a16="http://schemas.microsoft.com/office/drawing/2014/main" id="{CC161210-9C87-964F-A3D2-691D06D9E4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80775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id="{A991C1D0-1708-3E4D-B086-E51B36B329F5}"/>
              </a:ext>
            </a:extLst>
          </p:cNvPr>
          <p:cNvSpPr>
            <a:spLocks noChangeAspect="1"/>
          </p:cNvSpPr>
          <p:nvPr/>
        </p:nvSpPr>
        <p:spPr>
          <a:xfrm rot="8369018">
            <a:off x="4431331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6" name="Freeform: Shape 140">
            <a:extLst>
              <a:ext uri="{FF2B5EF4-FFF2-40B4-BE49-F238E27FC236}">
                <a16:creationId xmlns:a16="http://schemas.microsoft.com/office/drawing/2014/main" id="{A24D35D8-2E18-A342-AADA-250E77D85B1D}"/>
              </a:ext>
            </a:extLst>
          </p:cNvPr>
          <p:cNvSpPr/>
          <p:nvPr/>
        </p:nvSpPr>
        <p:spPr>
          <a:xfrm rot="5400000">
            <a:off x="7858805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9E646D30-345B-AD48-A663-7E87F30FAB34}"/>
              </a:ext>
            </a:extLst>
          </p:cNvPr>
          <p:cNvSpPr/>
          <p:nvPr/>
        </p:nvSpPr>
        <p:spPr>
          <a:xfrm>
            <a:off x="6889077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4E5062-073E-404D-A810-2C2847297D99}"/>
              </a:ext>
            </a:extLst>
          </p:cNvPr>
          <p:cNvGrpSpPr/>
          <p:nvPr/>
        </p:nvGrpSpPr>
        <p:grpSpPr>
          <a:xfrm>
            <a:off x="8710168" y="1733801"/>
            <a:ext cx="2968685" cy="584776"/>
            <a:chOff x="3017859" y="4283314"/>
            <a:chExt cx="2579765" cy="58477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FFBBE7-9F89-A44B-AC5E-85557E9E4A6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30D5B7-9FC9-2447-B09B-AC700938B33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Питание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- </a:t>
              </a:r>
              <a:r>
                <a:rPr lang="en-US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1</a:t>
              </a:r>
              <a:r>
                <a:rPr lang="ru-RU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495400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3D24EF-6D0A-7349-AFD9-D2671BAF7D1F}"/>
              </a:ext>
            </a:extLst>
          </p:cNvPr>
          <p:cNvGrpSpPr/>
          <p:nvPr/>
        </p:nvGrpSpPr>
        <p:grpSpPr>
          <a:xfrm>
            <a:off x="1184361" y="1750885"/>
            <a:ext cx="3735212" cy="800219"/>
            <a:chOff x="3017859" y="4283314"/>
            <a:chExt cx="3245871" cy="80021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8D958-559A-8347-9E33-4F1A114C4F56}"/>
                </a:ext>
              </a:extLst>
            </p:cNvPr>
            <p:cNvSpPr txBox="1"/>
            <p:nvPr/>
          </p:nvSpPr>
          <p:spPr>
            <a:xfrm>
              <a:off x="3021855" y="4560313"/>
              <a:ext cx="3241875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На каждого из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MD" altLang="ko-KR" sz="1400" dirty="0" smtClean="0">
                  <a:latin typeface="Ubuntu" panose="020B0504030602030204" pitchFamily="34" charset="0"/>
                  <a:cs typeface="Arial" pitchFamily="34" charset="0"/>
                </a:rPr>
                <a:t>2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27</a:t>
              </a:r>
              <a:r>
                <a:rPr lang="ru-RU" altLang="ko-KR" sz="1400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детей из 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3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 детских садов будет выделено </a:t>
              </a:r>
              <a:r>
                <a:rPr lang="en-US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6</a:t>
              </a:r>
              <a:r>
                <a:rPr lang="ru-RU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8070</a:t>
              </a:r>
              <a:r>
                <a:rPr lang="en-US" altLang="ko-KR" sz="1400" b="1" dirty="0" smtClean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 год.</a:t>
              </a:r>
              <a:endParaRPr lang="ro-RO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3B16B-73ED-2443-B508-E352DE31987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Выделяется на ребенка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36BEBD-73DD-1E4A-A51A-20C50F0CF977}"/>
              </a:ext>
            </a:extLst>
          </p:cNvPr>
          <p:cNvSpPr txBox="1"/>
          <p:nvPr/>
        </p:nvSpPr>
        <p:spPr>
          <a:xfrm>
            <a:off x="8192563" y="5029712"/>
            <a:ext cx="415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>
                <a:latin typeface="Ubuntu" panose="020B0504030602030204" pitchFamily="34" charset="0"/>
                <a:cs typeface="Arial" pitchFamily="34" charset="0"/>
              </a:rPr>
              <a:t>Дошкольное образование (детские сады)</a:t>
            </a:r>
            <a:endParaRPr lang="ko-KR" altLang="en-US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1BD5EE-AB3A-B846-996A-6783009396A0}"/>
              </a:ext>
            </a:extLst>
          </p:cNvPr>
          <p:cNvSpPr txBox="1"/>
          <p:nvPr/>
        </p:nvSpPr>
        <p:spPr>
          <a:xfrm>
            <a:off x="1201249" y="5292836"/>
            <a:ext cx="29328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latin typeface="Ubuntu" panose="020B0504030602030204" pitchFamily="34" charset="0"/>
                <a:cs typeface="Arial" pitchFamily="34" charset="0"/>
              </a:rPr>
              <a:t>1</a:t>
            </a:r>
            <a:r>
              <a:rPr lang="ru-RU" altLang="ko-KR" sz="2800" b="1" dirty="0" smtClean="0">
                <a:latin typeface="Ubuntu" panose="020B0504030602030204" pitchFamily="34" charset="0"/>
                <a:cs typeface="Arial" pitchFamily="34" charset="0"/>
              </a:rPr>
              <a:t>54520</a:t>
            </a:r>
            <a:r>
              <a:rPr lang="en-US" altLang="ko-KR" sz="2800" b="1" dirty="0" smtClean="0">
                <a:latin typeface="Ubuntu" panose="020B0504030602030204" pitchFamily="34" charset="0"/>
                <a:cs typeface="Arial" pitchFamily="34" charset="0"/>
              </a:rPr>
              <a:t>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2800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DC23BA-1D34-CB45-A6F4-77AB7701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0" y="6058263"/>
            <a:ext cx="832486" cy="2366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0ABAEAB-A041-2245-8814-1D1CE59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0" y="5862320"/>
            <a:ext cx="832486" cy="2366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09D6F2D-6D19-774D-B619-2EDCC3D1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1" y="6001113"/>
            <a:ext cx="832486" cy="2366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E52D3D-3043-2846-B1B4-E0D4592D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0" y="5916748"/>
            <a:ext cx="832486" cy="2366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F0D1D8-F57B-0440-9829-81F3B0C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5" y="5832385"/>
            <a:ext cx="832486" cy="236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DE4E650-E96E-D847-9722-3BA78678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1" y="5742578"/>
            <a:ext cx="832486" cy="2366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6A4AC3-ED90-B448-89A6-AB5F17E3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6" y="5630998"/>
            <a:ext cx="832486" cy="236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0415C5-7A48-AB4A-A5C8-CF54DEDA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9" y="5562962"/>
            <a:ext cx="832486" cy="2366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29E944B-C1D4-D548-8DB9-C5A1317F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33" y="5440499"/>
            <a:ext cx="832486" cy="2366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612E543-F9C9-9341-B936-38641425C4B6}"/>
              </a:ext>
            </a:extLst>
          </p:cNvPr>
          <p:cNvSpPr txBox="1"/>
          <p:nvPr/>
        </p:nvSpPr>
        <p:spPr>
          <a:xfrm>
            <a:off x="1232348" y="7717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Образование</a:t>
            </a:r>
          </a:p>
        </p:txBody>
      </p:sp>
      <p:sp>
        <p:nvSpPr>
          <p:cNvPr id="81" name="Oval 26">
            <a:extLst>
              <a:ext uri="{FF2B5EF4-FFF2-40B4-BE49-F238E27FC236}">
                <a16:creationId xmlns:a16="http://schemas.microsoft.com/office/drawing/2014/main" id="{A953BF78-2C09-0B49-BFAB-5AEB8772D466}"/>
              </a:ext>
            </a:extLst>
          </p:cNvPr>
          <p:cNvSpPr/>
          <p:nvPr/>
        </p:nvSpPr>
        <p:spPr>
          <a:xfrm>
            <a:off x="5447240" y="324708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6884527-B422-F942-9EFF-B1CC39C76425}"/>
              </a:ext>
            </a:extLst>
          </p:cNvPr>
          <p:cNvGrpSpPr/>
          <p:nvPr/>
        </p:nvGrpSpPr>
        <p:grpSpPr>
          <a:xfrm rot="16028519">
            <a:off x="2830864" y="3349123"/>
            <a:ext cx="1579169" cy="1635670"/>
            <a:chOff x="6563619" y="1067070"/>
            <a:chExt cx="1784092" cy="1847925"/>
          </a:xfrm>
        </p:grpSpPr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2B55F54B-6216-B544-8B74-54DA651C8C4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id="{174407F0-5ECF-DF49-AD94-6F5B621473B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id="{DBE27CBA-9EBE-EB4D-84A4-3D9B2C7C210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7F6000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BB4D3762-2E64-BD40-9F2A-EB5DCED3AEB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60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164F5-66B1-5C4B-9738-7A0CD6FFAA49}"/>
              </a:ext>
            </a:extLst>
          </p:cNvPr>
          <p:cNvSpPr txBox="1"/>
          <p:nvPr/>
        </p:nvSpPr>
        <p:spPr>
          <a:xfrm>
            <a:off x="1232348" y="95645"/>
            <a:ext cx="1033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Совместное бюджетирование</a:t>
            </a:r>
            <a:endParaRPr lang="en-GB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66DBC-E670-AE4F-84A9-E3B1248CC17A}"/>
              </a:ext>
            </a:extLst>
          </p:cNvPr>
          <p:cNvSpPr txBox="1"/>
          <p:nvPr/>
        </p:nvSpPr>
        <p:spPr>
          <a:xfrm>
            <a:off x="1232348" y="1083116"/>
            <a:ext cx="10082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Ubuntu" panose="020B0504030602030204" pitchFamily="34" charset="0"/>
              </a:rPr>
              <a:t>Шесто</a:t>
            </a:r>
            <a:r>
              <a:rPr lang="ru-RU" dirty="0" smtClean="0">
                <a:latin typeface="Ubuntu" panose="020B0504030602030204" pitchFamily="34" charset="0"/>
              </a:rPr>
              <a:t>й </a:t>
            </a:r>
            <a:r>
              <a:rPr lang="ru-RU" dirty="0">
                <a:latin typeface="Ubuntu" panose="020B0504030602030204" pitchFamily="34" charset="0"/>
              </a:rPr>
              <a:t>год </a:t>
            </a:r>
            <a:r>
              <a:rPr lang="ru-RU" dirty="0" err="1" smtClean="0">
                <a:latin typeface="Ubuntu" panose="020B0504030602030204" pitchFamily="34" charset="0"/>
              </a:rPr>
              <a:t>Примэри</a:t>
            </a:r>
            <a:r>
              <a:rPr lang="ru-RU" dirty="0" smtClean="0">
                <a:latin typeface="Ubuntu" panose="020B0504030602030204" pitchFamily="34" charset="0"/>
              </a:rPr>
              <a:t> с. </a:t>
            </a:r>
            <a:r>
              <a:rPr lang="ru-RU" dirty="0">
                <a:latin typeface="Ubuntu" panose="020B0504030602030204" pitchFamily="34" charset="0"/>
              </a:rPr>
              <a:t>Баурчи будет использовать бюджетирование на основе участия.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Составление бюджета с участием населения - это механизм, который позволяет гражданам участвовать в принятии решений и принимать решения о распределении государственных финансовых ресурсов, доступных местным органам власти, и управлению ими.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Преимущества Сб:</a:t>
            </a:r>
            <a:r>
              <a:rPr lang="ro-RO" dirty="0">
                <a:latin typeface="Ubuntu" panose="020B0504030602030204" pitchFamily="34" charset="0"/>
              </a:rPr>
              <a:t> </a:t>
            </a:r>
            <a:endParaRPr lang="en-GB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42878-5152-E843-8FCB-E590DE79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25" y="3557847"/>
            <a:ext cx="9378852" cy="33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69" y="565079"/>
            <a:ext cx="83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направления должны быть приоритетными для властей в сфере дошкольного образования?</a:t>
            </a:r>
            <a:endParaRPr lang="en-US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656784"/>
              </p:ext>
            </p:extLst>
          </p:nvPr>
        </p:nvGraphicFramePr>
        <p:xfrm>
          <a:off x="2024008" y="1695236"/>
          <a:ext cx="6698751" cy="462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31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057" y="267801"/>
            <a:ext cx="694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 вы оцениваете качество спортивной инфраструктуры в вашей местности?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844" y="1033336"/>
            <a:ext cx="523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 вы оцениваете качество и предоставление культурных услуг в вашей местности?</a:t>
            </a: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4543" y="4715839"/>
            <a:ext cx="10804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Какую спортивную инфраструктуру вы бы хотели построить / отремонтировать?</a:t>
            </a:r>
            <a:r>
              <a:rPr lang="en-US" b="1" dirty="0"/>
              <a:t> </a:t>
            </a:r>
            <a:r>
              <a:rPr lang="ru-RU" b="1" dirty="0"/>
              <a:t>Какие услуги следует развивать / предоставлять молодежи?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Ремонт и строительство спортивных площадок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Развлекательные помещения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Нужно отремонтировать сельский стадион, открывать различные спортивные секции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356955"/>
              </p:ext>
            </p:extLst>
          </p:nvPr>
        </p:nvGraphicFramePr>
        <p:xfrm>
          <a:off x="7480679" y="1709527"/>
          <a:ext cx="4046925" cy="25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693440"/>
              </p:ext>
            </p:extLst>
          </p:nvPr>
        </p:nvGraphicFramePr>
        <p:xfrm>
          <a:off x="1128288" y="1088882"/>
          <a:ext cx="5023130" cy="3390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58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4112E1-B71F-FB4E-BEA1-085DAE5FFD3B}"/>
              </a:ext>
            </a:extLst>
          </p:cNvPr>
          <p:cNvSpPr/>
          <p:nvPr/>
        </p:nvSpPr>
        <p:spPr>
          <a:xfrm>
            <a:off x="6205592" y="2214252"/>
            <a:ext cx="59864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latin typeface="Ubuntu" panose="020B0504030602030204" pitchFamily="34" charset="0"/>
              </a:rPr>
              <a:t>Другие проблемы, наблюдаемые в сообществе</a:t>
            </a:r>
            <a:r>
              <a:rPr lang="ro-MD" sz="1600" b="1" dirty="0">
                <a:latin typeface="Ubuntu" panose="020B0504030602030204" pitchFamily="34" charset="0"/>
              </a:rPr>
              <a:t>: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Бродячие собаки</a:t>
            </a:r>
            <a:endParaRPr lang="en-US" dirty="0"/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Мусор по селу</a:t>
            </a:r>
            <a:endParaRPr lang="en-US" dirty="0"/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Отсутствие общей канализации</a:t>
            </a:r>
            <a:endParaRPr lang="en-US" dirty="0"/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Кладбище</a:t>
            </a:r>
            <a:r>
              <a:rPr lang="en-US" dirty="0"/>
              <a:t> </a:t>
            </a:r>
            <a:r>
              <a:rPr lang="ru-RU" dirty="0"/>
              <a:t>и улицы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228600" marR="0" algn="ctr">
              <a:spcBef>
                <a:spcPts val="0"/>
              </a:spcBef>
              <a:spcAft>
                <a:spcPts val="1200"/>
              </a:spcAft>
            </a:pPr>
            <a:endParaRPr lang="ro-MD" sz="1600" b="1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5AE4-FE89-8546-B959-57D06A26B646}"/>
              </a:ext>
            </a:extLst>
          </p:cNvPr>
          <p:cNvSpPr txBox="1"/>
          <p:nvPr/>
        </p:nvSpPr>
        <p:spPr>
          <a:xfrm>
            <a:off x="2597433" y="608612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Гражданское участие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0F11D-22E5-D74F-B131-F1CC9804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33" y="2214252"/>
            <a:ext cx="3053345" cy="227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6B2C4-9515-1247-9F40-FB6A07706562}"/>
              </a:ext>
            </a:extLst>
          </p:cNvPr>
          <p:cNvSpPr txBox="1"/>
          <p:nvPr/>
        </p:nvSpPr>
        <p:spPr>
          <a:xfrm>
            <a:off x="7180328" y="6312254"/>
            <a:ext cx="454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DC6B3-FC1A-9B47-BE39-B5CEC1683FAD}"/>
              </a:ext>
            </a:extLst>
          </p:cNvPr>
          <p:cNvSpPr txBox="1"/>
          <p:nvPr/>
        </p:nvSpPr>
        <p:spPr>
          <a:xfrm>
            <a:off x="1947547" y="354029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Дополнительная информация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98D92-0871-4742-9489-9B8A505C46D3}"/>
              </a:ext>
            </a:extLst>
          </p:cNvPr>
          <p:cNvSpPr/>
          <p:nvPr/>
        </p:nvSpPr>
        <p:spPr>
          <a:xfrm>
            <a:off x="1485210" y="1208810"/>
            <a:ext cx="770866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ro-RO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Общественные слушания по проекту бюджета состоятся 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декабря в 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10:00</a:t>
            </a:r>
            <a:r>
              <a:rPr lang="ro-RO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 err="1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Примэрии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с.Баурчи</a:t>
            </a: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бюджета на 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2026 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год можно получить 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</a:t>
            </a:r>
            <a:r>
              <a:rPr lang="ru-RU" dirty="0" err="1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Примэрии</a:t>
            </a:r>
            <a:r>
              <a:rPr lang="ru-RU" dirty="0" smtClean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с.Баурчи</a:t>
            </a:r>
            <a:endParaRPr lang="en-US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Подробная информация о совместном бюджетировании: http://bugetulmeu.md/691/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Чтобы получить дополнительные комментарии к бюджету или этому документу, отправьте сообщение </a:t>
            </a:r>
            <a:r>
              <a:rPr lang="ru-RU" dirty="0">
                <a:solidFill>
                  <a:srgbClr val="FF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 адресу:</a:t>
            </a:r>
            <a:endParaRPr lang="ro-RO" dirty="0">
              <a:solidFill>
                <a:srgbClr val="FF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9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86BA9-3D11-4BBA-9624-586669B2636A}"/>
              </a:ext>
            </a:extLst>
          </p:cNvPr>
          <p:cNvSpPr txBox="1"/>
          <p:nvPr/>
        </p:nvSpPr>
        <p:spPr>
          <a:xfrm>
            <a:off x="5703095" y="4064795"/>
            <a:ext cx="43791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INSERT HERE</a:t>
            </a:r>
          </a:p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C7E10-7C22-4D28-AEBD-B5D640FBE69F}"/>
              </a:ext>
            </a:extLst>
          </p:cNvPr>
          <p:cNvSpPr txBox="1"/>
          <p:nvPr/>
        </p:nvSpPr>
        <p:spPr>
          <a:xfrm>
            <a:off x="9596439" y="1134530"/>
            <a:ext cx="485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5" y="281429"/>
            <a:ext cx="7759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latin typeface="Ubuntu" charset="0"/>
                <a:ea typeface="Ubuntu" charset="0"/>
                <a:cs typeface="Ubuntu" charset="0"/>
              </a:rPr>
              <a:t>Обращение мэра</a:t>
            </a:r>
            <a:endParaRPr lang="ro-RO" sz="225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838428"/>
            <a:ext cx="10837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Ubuntu" panose="020B0504030602030204" pitchFamily="34" charset="0"/>
              </a:rPr>
              <a:t> </a:t>
            </a:r>
          </a:p>
          <a:p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355" y="952783"/>
            <a:ext cx="10212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Мне очень приятно представить гражданский бюджет на </a:t>
            </a:r>
            <a:r>
              <a:rPr lang="ru-RU" sz="1600" dirty="0" smtClean="0">
                <a:latin typeface="Ubuntu" panose="020B0504030602030204" pitchFamily="34" charset="0"/>
              </a:rPr>
              <a:t>202</a:t>
            </a:r>
            <a:r>
              <a:rPr lang="en-US" sz="1600" dirty="0">
                <a:latin typeface="Ubuntu" panose="020B0504030602030204" pitchFamily="34" charset="0"/>
              </a:rPr>
              <a:t>6</a:t>
            </a:r>
            <a:r>
              <a:rPr lang="ru-RU" sz="1600" dirty="0" smtClean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год, подготовленный на основе проекта бюджета Баурчи. За последние два месяца мы вместе с командой и коллегами из мэрии приложили максимум усилий, чтобы подготовить документ, обеспечивающий финансирование всех важных служб населенного пункта. 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en-US" sz="1600" dirty="0">
                <a:latin typeface="Ubuntu" panose="020B0504030602030204" pitchFamily="34" charset="0"/>
              </a:rPr>
              <a:t> </a:t>
            </a:r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Но, несмотря на эти огромные проблемы, мы попытались разработать сбалансированный бюджет, ориентированный на приоритеты сообщества. Хочется верить, что бюджет на </a:t>
            </a:r>
            <a:r>
              <a:rPr lang="ru-RU" sz="1600" dirty="0" smtClean="0">
                <a:latin typeface="Ubuntu" panose="020B0504030602030204" pitchFamily="34" charset="0"/>
              </a:rPr>
              <a:t>202</a:t>
            </a:r>
            <a:r>
              <a:rPr lang="en-US" sz="1600" dirty="0">
                <a:latin typeface="Ubuntu" panose="020B0504030602030204" pitchFamily="34" charset="0"/>
              </a:rPr>
              <a:t>6</a:t>
            </a:r>
            <a:r>
              <a:rPr lang="ru-RU" sz="1600" dirty="0" smtClean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год будет лучше, прозрачнее и ближе к потребностям каждого гражданина.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В этом документе представлен обзор местного бюджета. Считаю, что для жителей крайне важно лучше знать, как составляется бюджет, каковы основные источники доходов, как определяются расходы и какие проекты планируемых капитальных вложений.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С уважением,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Тукан Сергей</a:t>
            </a:r>
          </a:p>
          <a:p>
            <a:r>
              <a:rPr lang="ru-RU" sz="1600" dirty="0" err="1">
                <a:latin typeface="Ubuntu" panose="020B0504030602030204" pitchFamily="34" charset="0"/>
              </a:rPr>
              <a:t>Примар</a:t>
            </a:r>
            <a:r>
              <a:rPr lang="ru-RU" sz="1600" dirty="0">
                <a:latin typeface="Ubuntu" panose="020B0504030602030204" pitchFamily="34" charset="0"/>
              </a:rPr>
              <a:t> Баурчи</a:t>
            </a:r>
            <a:endParaRPr lang="en-US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DACE8AC-7AD6-4B80-B0B0-C1EFF6693F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690" y="2271410"/>
            <a:ext cx="1439295" cy="2988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C202C4B-E05C-4976-9EBA-EDE018A7AB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054" y="2090572"/>
            <a:ext cx="1492193" cy="660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9D446-C0CA-452D-8645-4A15B57D7B5A}"/>
              </a:ext>
            </a:extLst>
          </p:cNvPr>
          <p:cNvSpPr txBox="1"/>
          <p:nvPr/>
        </p:nvSpPr>
        <p:spPr>
          <a:xfrm>
            <a:off x="3961209" y="2636928"/>
            <a:ext cx="21788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Expert</a:t>
            </a:r>
            <a:r>
              <a:rPr lang="ru-RU" sz="1200" b="1" dirty="0"/>
              <a:t>-</a:t>
            </a:r>
            <a:r>
              <a:rPr lang="x-none" sz="1200" b="1" dirty="0"/>
              <a:t>Grup</a:t>
            </a:r>
          </a:p>
          <a:p>
            <a:endParaRPr lang="x-none" sz="1050" dirty="0"/>
          </a:p>
          <a:p>
            <a:r>
              <a:rPr lang="x-none" sz="1050" dirty="0"/>
              <a:t>+373 22 929 994</a:t>
            </a:r>
          </a:p>
          <a:p>
            <a:endParaRPr lang="x-none" sz="1050" dirty="0"/>
          </a:p>
          <a:p>
            <a:endParaRPr lang="x-none" sz="1050" dirty="0"/>
          </a:p>
          <a:p>
            <a:endParaRPr lang="x-none" sz="1050" dirty="0"/>
          </a:p>
          <a:p>
            <a:r>
              <a:rPr lang="x-none" sz="1050" dirty="0"/>
              <a:t>str. A. Bernardazzi 45</a:t>
            </a:r>
          </a:p>
          <a:p>
            <a:r>
              <a:rPr lang="x-none" sz="1050" dirty="0"/>
              <a:t>MD-2012,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9E452-132E-4982-A105-DE435F42D9E7}"/>
              </a:ext>
            </a:extLst>
          </p:cNvPr>
          <p:cNvSpPr txBox="1"/>
          <p:nvPr/>
        </p:nvSpPr>
        <p:spPr>
          <a:xfrm>
            <a:off x="6702880" y="2636928"/>
            <a:ext cx="24702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IPRE</a:t>
            </a:r>
            <a:endParaRPr lang="x-none" sz="1050" b="1" dirty="0"/>
          </a:p>
          <a:p>
            <a:endParaRPr lang="x-none" sz="1050" b="1" dirty="0"/>
          </a:p>
          <a:p>
            <a:r>
              <a:rPr lang="x-none" sz="1050" dirty="0"/>
              <a:t>+373 22 788 978</a:t>
            </a:r>
          </a:p>
          <a:p>
            <a:r>
              <a:rPr lang="x-none" sz="1050" dirty="0"/>
              <a:t>+373 22 788 986</a:t>
            </a:r>
          </a:p>
          <a:p>
            <a:r>
              <a:rPr lang="x-none" sz="1050" dirty="0"/>
              <a:t>+373 22 788 989</a:t>
            </a:r>
          </a:p>
          <a:p>
            <a:endParaRPr lang="x-none" sz="1050" dirty="0"/>
          </a:p>
          <a:p>
            <a:r>
              <a:rPr lang="x-none" sz="1050" dirty="0"/>
              <a:t>str. București 90, of. 20</a:t>
            </a:r>
          </a:p>
          <a:p>
            <a:r>
              <a:rPr lang="x-none" sz="1050" dirty="0"/>
              <a:t>MD-2001,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</a:p>
        </p:txBody>
      </p:sp>
    </p:spTree>
    <p:extLst>
      <p:ext uri="{BB962C8B-B14F-4D97-AF65-F5344CB8AC3E}">
        <p14:creationId xmlns:p14="http://schemas.microsoft.com/office/powerpoint/2010/main" val="911024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17ED5-4F7E-4660-954C-0BE202E26076}"/>
              </a:ext>
            </a:extLst>
          </p:cNvPr>
          <p:cNvSpPr txBox="1"/>
          <p:nvPr/>
        </p:nvSpPr>
        <p:spPr>
          <a:xfrm>
            <a:off x="9596439" y="113453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5440B-63E6-4B5D-B10F-5804144221C0}"/>
              </a:ext>
            </a:extLst>
          </p:cNvPr>
          <p:cNvSpPr txBox="1"/>
          <p:nvPr/>
        </p:nvSpPr>
        <p:spPr>
          <a:xfrm>
            <a:off x="1777430" y="2873393"/>
            <a:ext cx="9657708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5"/>
              </a:lnSpc>
            </a:pPr>
            <a:r>
              <a:rPr lang="ru-RU" sz="3750" b="1" dirty="0">
                <a:latin typeface="Ubuntu" charset="0"/>
                <a:ea typeface="Ubuntu" charset="0"/>
                <a:cs typeface="Ubuntu" charset="0"/>
              </a:rPr>
              <a:t>Информируй Обучай и Действуй</a:t>
            </a:r>
            <a:r>
              <a:rPr lang="en-US" sz="3750" b="1" dirty="0">
                <a:latin typeface="Ubuntu" charset="0"/>
                <a:ea typeface="Ubuntu" charset="0"/>
                <a:cs typeface="Ubuntu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30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281429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Бюджет мэрии Баурчи на </a:t>
            </a:r>
            <a:r>
              <a:rPr lang="ru-RU" sz="2800" b="1" dirty="0" smtClean="0">
                <a:latin typeface="Ubuntu" panose="020B0504030602030204" pitchFamily="34" charset="0"/>
              </a:rPr>
              <a:t>202</a:t>
            </a:r>
            <a:r>
              <a:rPr lang="en-US" sz="2800" b="1" dirty="0" smtClean="0">
                <a:latin typeface="Ubuntu" panose="020B0504030602030204" pitchFamily="34" charset="0"/>
              </a:rPr>
              <a:t>5</a:t>
            </a:r>
            <a:r>
              <a:rPr lang="ru-RU" sz="2800" b="1" dirty="0" smtClean="0">
                <a:latin typeface="Ubuntu" panose="020B0504030602030204" pitchFamily="34" charset="0"/>
              </a:rPr>
              <a:t> </a:t>
            </a:r>
            <a:r>
              <a:rPr lang="ru-RU" sz="2800" b="1" dirty="0">
                <a:latin typeface="Ubuntu" panose="020B0504030602030204" pitchFamily="34" charset="0"/>
              </a:rPr>
              <a:t>год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452" y="4700654"/>
            <a:ext cx="665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Ubuntu" panose="020B0504030602030204" pitchFamily="34" charset="0"/>
              </a:rPr>
              <a:t>2</a:t>
            </a:r>
            <a:r>
              <a:rPr lang="en-US" sz="5400" dirty="0" smtClean="0">
                <a:latin typeface="Ubuntu" panose="020B0504030602030204" pitchFamily="34" charset="0"/>
              </a:rPr>
              <a:t>4,8</a:t>
            </a:r>
            <a:r>
              <a:rPr lang="en-US" sz="5400" dirty="0" smtClean="0">
                <a:latin typeface="Ubuntu" panose="020B0504030602030204" pitchFamily="34" charset="0"/>
              </a:rPr>
              <a:t>  </a:t>
            </a:r>
            <a:r>
              <a:rPr lang="ru-RU" sz="5400" dirty="0">
                <a:latin typeface="Ubuntu" panose="020B0504030602030204" pitchFamily="34" charset="0"/>
              </a:rPr>
              <a:t>мл</a:t>
            </a:r>
            <a:r>
              <a:rPr lang="en-US" sz="5400" dirty="0">
                <a:latin typeface="Ubuntu" panose="020B0504030602030204" pitchFamily="34" charset="0"/>
              </a:rPr>
              <a:t>.</a:t>
            </a:r>
            <a:r>
              <a:rPr lang="ru-RU" sz="5400" dirty="0">
                <a:latin typeface="Ubuntu" panose="020B0504030602030204" pitchFamily="34" charset="0"/>
              </a:rPr>
              <a:t>леев</a:t>
            </a:r>
            <a:endParaRPr lang="en-US" sz="5400" dirty="0">
              <a:latin typeface="Ubuntu" panose="020B0504030602030204" pitchFamily="34" charset="0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797B246D-2198-45C1-BEB1-443C5BA7461E}"/>
              </a:ext>
            </a:extLst>
          </p:cNvPr>
          <p:cNvSpPr/>
          <p:nvPr/>
        </p:nvSpPr>
        <p:spPr>
          <a:xfrm>
            <a:off x="3050979" y="3199941"/>
            <a:ext cx="6314956" cy="1728252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rgbClr val="4A5D6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5C514-2922-42BE-8823-61ED9A6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00" y="3416850"/>
            <a:ext cx="832486" cy="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6BF12-B860-4C35-82FC-B800AED7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5" y="3335570"/>
            <a:ext cx="832486" cy="23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40048-990B-430C-A108-71735BFF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0" y="3272070"/>
            <a:ext cx="832486" cy="23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F2B8E-A2C1-4C43-A699-0CAC4FD2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90" y="3440980"/>
            <a:ext cx="832486" cy="236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1151F-8663-4807-9973-DB68E9E2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05" y="3370495"/>
            <a:ext cx="832486" cy="23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A87DC-291C-4F49-B61E-36A5222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85" y="3309535"/>
            <a:ext cx="832486" cy="23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3242860"/>
            <a:ext cx="832486" cy="2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3167295"/>
            <a:ext cx="832486" cy="23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5" y="3093635"/>
            <a:ext cx="832486" cy="23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5" y="3033310"/>
            <a:ext cx="832486" cy="23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0" y="2972985"/>
            <a:ext cx="832486" cy="236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2899960"/>
            <a:ext cx="832486" cy="236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6B36C-483A-4FA6-A5EE-4A6C0A0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385734"/>
            <a:ext cx="832486" cy="23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A680C-C3D8-4265-AC3B-666A99DC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62" y="3300009"/>
            <a:ext cx="832486" cy="2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3230955"/>
            <a:ext cx="832486" cy="236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2" y="3164279"/>
            <a:ext cx="832486" cy="236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8" y="3090460"/>
            <a:ext cx="832486" cy="236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0" y="3002354"/>
            <a:ext cx="832486" cy="236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9" y="2923772"/>
            <a:ext cx="832486" cy="236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2840429"/>
            <a:ext cx="832486" cy="236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6" y="2766610"/>
            <a:ext cx="832486" cy="2366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419B34-43B6-4633-85BB-32A532F1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74" y="2702316"/>
            <a:ext cx="832486" cy="236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BDAAE8-D7AE-4B02-B449-197C73A3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3" y="2616591"/>
            <a:ext cx="832486" cy="236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9FAB0A-13AE-4094-AA74-1DB321FE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27" y="3418279"/>
            <a:ext cx="832486" cy="23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0CB3E-EB31-4324-AAAE-4946B82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7" y="3345254"/>
            <a:ext cx="832486" cy="2366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2C940B-BD6B-4150-B5B3-8AFEC79C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89" y="3261116"/>
            <a:ext cx="832486" cy="2366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0077E7-920F-4B48-A7AE-1521E3E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5" y="3442885"/>
            <a:ext cx="832486" cy="2366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EA9A-98C1-4507-8FA5-CB86321E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0" y="3369860"/>
            <a:ext cx="832486" cy="236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6E8D30-5A0B-4851-9205-1990A000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90" y="3290485"/>
            <a:ext cx="832486" cy="236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9C8619-2BBD-4ED8-A276-442FF1C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5" y="3201585"/>
            <a:ext cx="832486" cy="236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305E3-765C-4219-9CC6-2C274246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5" y="3436535"/>
            <a:ext cx="832486" cy="236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44EE08-7FA3-4624-9C44-58E939D2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5" y="3109510"/>
            <a:ext cx="832486" cy="236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068A0A-54E2-40BF-9815-93E00BA8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0" y="3020610"/>
            <a:ext cx="832486" cy="236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F57104-0E1C-47FE-8A1C-383773C1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0" y="2928535"/>
            <a:ext cx="832486" cy="2366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C605FB-F96E-42C3-9789-C62C929E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0" y="2874560"/>
            <a:ext cx="832486" cy="2366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9F0CC6-FEA8-4E87-AB98-4BC47882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5" y="3347635"/>
            <a:ext cx="832486" cy="2366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E7FF73-315C-4F2D-8083-90D41AD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5" y="3265085"/>
            <a:ext cx="832486" cy="2366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A4167F-6431-4485-AF0C-A1699900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0" y="3192060"/>
            <a:ext cx="832486" cy="2366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5869CC-5F97-4873-BC0F-C776E742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5" y="3112685"/>
            <a:ext cx="832486" cy="236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4EF65-A13C-4B1C-B77F-07310E84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5" y="3033310"/>
            <a:ext cx="832486" cy="2366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2A0F64C-6DAD-4BD5-A977-85D78F6B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5" y="2947585"/>
            <a:ext cx="832486" cy="236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1365D-82BD-43F9-8CB0-D03E0B36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0" y="2871385"/>
            <a:ext cx="832486" cy="2366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F65A3F-2E8A-4347-9D9F-84AE8BC1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5" y="2798360"/>
            <a:ext cx="832486" cy="236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B4DF95-EB96-4D83-8854-64B36AFF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15" y="2722160"/>
            <a:ext cx="832486" cy="2366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7613BE-8069-447C-8860-161EA293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5" y="2655485"/>
            <a:ext cx="832486" cy="23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874" y="1608072"/>
            <a:ext cx="7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Доходы</a:t>
            </a:r>
            <a:r>
              <a:rPr lang="en-US" sz="3200" b="1" dirty="0">
                <a:latin typeface="Ubuntu" panose="020B0504030602030204" pitchFamily="34" charset="0"/>
              </a:rPr>
              <a:t>				</a:t>
            </a:r>
            <a:r>
              <a:rPr lang="ru-RU" sz="3200" b="1" dirty="0">
                <a:latin typeface="Ubuntu" panose="020B0504030602030204" pitchFamily="34" charset="0"/>
              </a:rPr>
              <a:t>Расходы</a:t>
            </a:r>
            <a:endParaRPr lang="en-US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982" y="5746762"/>
            <a:ext cx="1107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№ 397/2003 о местных государственных финансах</a:t>
            </a:r>
          </a:p>
          <a:p>
            <a:r>
              <a:rPr lang="ru-RU" dirty="0"/>
              <a:t>Закон № 181/2014 о государственных финансах и бюджетно-налоговой ответственности</a:t>
            </a:r>
          </a:p>
          <a:p>
            <a:r>
              <a:rPr lang="ru-RU" dirty="0"/>
              <a:t>Циркуляр МФ № 02.06.2020 о разработке МПУ проектов бюджетов на </a:t>
            </a:r>
            <a:r>
              <a:rPr lang="ru-RU" dirty="0" smtClean="0"/>
              <a:t>202</a:t>
            </a:r>
            <a:r>
              <a:rPr lang="en-US" dirty="0"/>
              <a:t>6</a:t>
            </a:r>
            <a:r>
              <a:rPr lang="ru-RU" dirty="0" smtClean="0"/>
              <a:t> </a:t>
            </a:r>
            <a:r>
              <a:rPr lang="ru-RU" dirty="0"/>
              <a:t>год и сметы на </a:t>
            </a:r>
            <a:r>
              <a:rPr lang="ru-RU" dirty="0" smtClean="0"/>
              <a:t>202</a:t>
            </a:r>
            <a:r>
              <a:rPr lang="en-US" dirty="0"/>
              <a:t>6</a:t>
            </a:r>
            <a:r>
              <a:rPr lang="ru-RU" dirty="0" smtClean="0"/>
              <a:t>-202</a:t>
            </a:r>
            <a:r>
              <a:rPr lang="en-US" dirty="0"/>
              <a:t>8</a:t>
            </a:r>
            <a:r>
              <a:rPr lang="ru-RU" dirty="0" smtClean="0"/>
              <a:t> </a:t>
            </a:r>
            <a:r>
              <a:rPr lang="ru-RU" dirty="0"/>
              <a:t>годы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601873" y="503102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Структура доходов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D7F2B-7470-9E41-9ED7-0C0E2C781592}"/>
              </a:ext>
            </a:extLst>
          </p:cNvPr>
          <p:cNvSpPr/>
          <p:nvPr/>
        </p:nvSpPr>
        <p:spPr>
          <a:xfrm>
            <a:off x="1374370" y="3076554"/>
            <a:ext cx="459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Бюджет Баурчи зависит от трансфертов из государственного бюджета.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Существует низкая способность собирать налоги на местном уровне: небольшое количество экономических агентов, которые могли бы принести доход в местный бюджет.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7200" y="5573713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источники дохода</a:t>
            </a:r>
            <a:endParaRPr lang="en-US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684418"/>
              </p:ext>
            </p:extLst>
          </p:nvPr>
        </p:nvGraphicFramePr>
        <p:xfrm>
          <a:off x="6468422" y="1422400"/>
          <a:ext cx="5307941" cy="4050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50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454091" y="309459"/>
            <a:ext cx="77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buntu" charset="0"/>
                <a:ea typeface="Ubuntu" charset="0"/>
                <a:cs typeface="Ubuntu" charset="0"/>
              </a:rPr>
              <a:t>Расходы бюджета мэрии </a:t>
            </a:r>
            <a:r>
              <a:rPr lang="ru-RU" sz="2400" b="1" dirty="0" err="1">
                <a:latin typeface="Ubuntu" charset="0"/>
                <a:ea typeface="Ubuntu" charset="0"/>
                <a:cs typeface="Ubuntu" charset="0"/>
              </a:rPr>
              <a:t>Баурчи</a:t>
            </a:r>
            <a:endParaRPr lang="ro-RO" sz="2400" b="1" dirty="0"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id="{8A6C3506-7404-0041-B28F-569E9A58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66820"/>
              </p:ext>
            </p:extLst>
          </p:nvPr>
        </p:nvGraphicFramePr>
        <p:xfrm>
          <a:off x="1413479" y="1851580"/>
          <a:ext cx="4473582" cy="500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4667">
                  <a:extLst>
                    <a:ext uri="{9D8B030D-6E8A-4147-A177-3AD203B41FA5}">
                      <a16:colId xmlns:a16="http://schemas.microsoft.com/office/drawing/2014/main" val="4276848629"/>
                    </a:ext>
                  </a:extLst>
                </a:gridCol>
                <a:gridCol w="1198915">
                  <a:extLst>
                    <a:ext uri="{9D8B030D-6E8A-4147-A177-3AD203B41FA5}">
                      <a16:colId xmlns:a16="http://schemas.microsoft.com/office/drawing/2014/main" val="2791514531"/>
                    </a:ext>
                  </a:extLst>
                </a:gridCol>
              </a:tblGrid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Образование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5452,0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116184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Государственные услуги общего назначения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4094,5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  <a:p>
                      <a:pPr lvl="0" algn="r"/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0505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Культура, спорт, молодежь, культы и отдых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1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730,0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66026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Жилишно-комуналиное хозяйство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818,3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14000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Автодорожный транспорт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(развитие дорог)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1716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762229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Социальная защита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410,0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9456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Национальная оборона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4,2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025909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Услуги гражданской защиты и спасателей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85,1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652187"/>
                  </a:ext>
                </a:extLst>
              </a:tr>
            </a:tbl>
          </a:graphicData>
        </a:graphic>
      </p:graphicFrame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5EF17EC-E985-7D4E-BA3F-ACE256546901}"/>
              </a:ext>
            </a:extLst>
          </p:cNvPr>
          <p:cNvSpPr txBox="1">
            <a:spLocks/>
          </p:cNvSpPr>
          <p:nvPr/>
        </p:nvSpPr>
        <p:spPr>
          <a:xfrm>
            <a:off x="1230508" y="904596"/>
            <a:ext cx="5762173" cy="95572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b="0" dirty="0">
                <a:solidFill>
                  <a:schemeClr val="tx1"/>
                </a:solidFill>
                <a:latin typeface="Ubuntu" panose="020B0504030602030204" pitchFamily="34" charset="0"/>
              </a:rPr>
              <a:t>Бюджетные расходы по функциональной классификации</a:t>
            </a:r>
            <a:endParaRPr lang="ro-RO" altLang="ko-KR" sz="1800" b="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70CAB-4E13-3F40-9D79-79D7FC2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2" y="3949808"/>
            <a:ext cx="1552169" cy="1190228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935733"/>
              </p:ext>
            </p:extLst>
          </p:nvPr>
        </p:nvGraphicFramePr>
        <p:xfrm>
          <a:off x="6281157" y="1993797"/>
          <a:ext cx="6174079" cy="456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7113575"/>
                  </p:ext>
                </p:extLst>
              </p:nvPr>
            </p:nvGraphicFramePr>
            <p:xfrm>
              <a:off x="7299136" y="795181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136" y="795181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6">
            <a:extLst>
              <a:ext uri="{FF2B5EF4-FFF2-40B4-BE49-F238E27FC236}">
                <a16:creationId xmlns:a16="http://schemas.microsoft.com/office/drawing/2014/main" id="{F5927681-A6F2-EC40-8AB7-70E035683907}"/>
              </a:ext>
            </a:extLst>
          </p:cNvPr>
          <p:cNvGrpSpPr/>
          <p:nvPr/>
        </p:nvGrpSpPr>
        <p:grpSpPr>
          <a:xfrm>
            <a:off x="4542215" y="2535066"/>
            <a:ext cx="1856555" cy="1763310"/>
            <a:chOff x="3432955" y="3105197"/>
            <a:chExt cx="1985378" cy="1885664"/>
          </a:xfrm>
        </p:grpSpPr>
        <p:sp>
          <p:nvSpPr>
            <p:cNvPr id="10" name="Freeform 88">
              <a:extLst>
                <a:ext uri="{FF2B5EF4-FFF2-40B4-BE49-F238E27FC236}">
                  <a16:creationId xmlns:a16="http://schemas.microsoft.com/office/drawing/2014/main" id="{07F1BBEA-6A44-BD45-A57F-52B4FBE0542D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 89">
              <a:extLst>
                <a:ext uri="{FF2B5EF4-FFF2-40B4-BE49-F238E27FC236}">
                  <a16:creationId xmlns:a16="http://schemas.microsoft.com/office/drawing/2014/main" id="{B7624320-5218-AD44-A226-E9500C9F33C9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2B6A625E-D998-344C-A4CA-786E1CC5E96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E3D9665E-2307-214A-B768-D6961084C485}"/>
              </a:ext>
            </a:extLst>
          </p:cNvPr>
          <p:cNvGrpSpPr/>
          <p:nvPr/>
        </p:nvGrpSpPr>
        <p:grpSpPr>
          <a:xfrm>
            <a:off x="7807980" y="2535066"/>
            <a:ext cx="1856555" cy="1763310"/>
            <a:chOff x="6698719" y="3105197"/>
            <a:chExt cx="1985378" cy="1885664"/>
          </a:xfrm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1A26B5AF-F061-2247-940E-3AEC230967C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2FB12FDA-14E4-0442-A318-DAC712E71620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61AEED71-6D58-9842-9161-8C3AEEE931E4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112489-DE3E-6746-B03F-B7BE3B12B17F}"/>
              </a:ext>
            </a:extLst>
          </p:cNvPr>
          <p:cNvGrpSpPr/>
          <p:nvPr/>
        </p:nvGrpSpPr>
        <p:grpSpPr>
          <a:xfrm>
            <a:off x="6537101" y="3094944"/>
            <a:ext cx="1132542" cy="643555"/>
            <a:chOff x="4728830" y="910644"/>
            <a:chExt cx="2388531" cy="1357260"/>
          </a:xfrm>
        </p:grpSpPr>
        <p:sp>
          <p:nvSpPr>
            <p:cNvPr id="19" name="Left-Right Arrow 1">
              <a:extLst>
                <a:ext uri="{FF2B5EF4-FFF2-40B4-BE49-F238E27FC236}">
                  <a16:creationId xmlns:a16="http://schemas.microsoft.com/office/drawing/2014/main" id="{0EFAA741-5AA7-3147-B80D-533B93BBD70C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Left-Right Arrow 26">
              <a:extLst>
                <a:ext uri="{FF2B5EF4-FFF2-40B4-BE49-F238E27FC236}">
                  <a16:creationId xmlns:a16="http://schemas.microsoft.com/office/drawing/2014/main" id="{382FD34A-41B6-CB4D-8CE3-742DDDAC843C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656B3-B8EA-DE4E-BE9A-A4ED32148481}"/>
              </a:ext>
            </a:extLst>
          </p:cNvPr>
          <p:cNvGrpSpPr/>
          <p:nvPr/>
        </p:nvGrpSpPr>
        <p:grpSpPr>
          <a:xfrm>
            <a:off x="4063765" y="1933735"/>
            <a:ext cx="970925" cy="2844365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22" name="Up Arrow 48">
              <a:extLst>
                <a:ext uri="{FF2B5EF4-FFF2-40B4-BE49-F238E27FC236}">
                  <a16:creationId xmlns:a16="http://schemas.microsoft.com/office/drawing/2014/main" id="{A29DDE91-0F01-8B47-82D8-7312FE7821CA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3" name="Up Arrow 49">
              <a:extLst>
                <a:ext uri="{FF2B5EF4-FFF2-40B4-BE49-F238E27FC236}">
                  <a16:creationId xmlns:a16="http://schemas.microsoft.com/office/drawing/2014/main" id="{5DC45461-7B2B-6D4E-B890-C3E47B63FC40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4" name="Up Arrow 50">
              <a:extLst>
                <a:ext uri="{FF2B5EF4-FFF2-40B4-BE49-F238E27FC236}">
                  <a16:creationId xmlns:a16="http://schemas.microsoft.com/office/drawing/2014/main" id="{92FEEE37-2C3B-8C46-8CEB-047E706F878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5" name="Up Arrow 51">
              <a:extLst>
                <a:ext uri="{FF2B5EF4-FFF2-40B4-BE49-F238E27FC236}">
                  <a16:creationId xmlns:a16="http://schemas.microsoft.com/office/drawing/2014/main" id="{403C2B70-67D9-CA44-81A5-CE0B790BD71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B35954-C9D9-0A4D-99C8-01F3644AD8FD}"/>
              </a:ext>
            </a:extLst>
          </p:cNvPr>
          <p:cNvGrpSpPr/>
          <p:nvPr/>
        </p:nvGrpSpPr>
        <p:grpSpPr>
          <a:xfrm flipH="1">
            <a:off x="9175217" y="2015860"/>
            <a:ext cx="970925" cy="2603255"/>
            <a:chOff x="1712420" y="2600575"/>
            <a:chExt cx="866746" cy="2323924"/>
          </a:xfrm>
          <a:solidFill>
            <a:schemeClr val="accent4"/>
          </a:solidFill>
        </p:grpSpPr>
        <p:sp>
          <p:nvSpPr>
            <p:cNvPr id="27" name="Up Arrow 53">
              <a:extLst>
                <a:ext uri="{FF2B5EF4-FFF2-40B4-BE49-F238E27FC236}">
                  <a16:creationId xmlns:a16="http://schemas.microsoft.com/office/drawing/2014/main" id="{0C16D9C7-ACD1-6C48-8A2F-5BF37679B57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8" name="Up Arrow 54">
              <a:extLst>
                <a:ext uri="{FF2B5EF4-FFF2-40B4-BE49-F238E27FC236}">
                  <a16:creationId xmlns:a16="http://schemas.microsoft.com/office/drawing/2014/main" id="{FD4B4695-66F3-614F-9A66-A58585A26BF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9" name="Up Arrow 56">
              <a:extLst>
                <a:ext uri="{FF2B5EF4-FFF2-40B4-BE49-F238E27FC236}">
                  <a16:creationId xmlns:a16="http://schemas.microsoft.com/office/drawing/2014/main" id="{C2B950A0-E651-5F4E-9773-4C2FDA695C39}"/>
                </a:ext>
              </a:extLst>
            </p:cNvPr>
            <p:cNvSpPr/>
            <p:nvPr/>
          </p:nvSpPr>
          <p:spPr>
            <a:xfrm rot="3182469" flipV="1">
              <a:off x="1962641" y="4547974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E66CA4-D217-B644-A042-4EEDB8EE7131}"/>
              </a:ext>
            </a:extLst>
          </p:cNvPr>
          <p:cNvGrpSpPr/>
          <p:nvPr/>
        </p:nvGrpSpPr>
        <p:grpSpPr>
          <a:xfrm>
            <a:off x="3881427" y="2688911"/>
            <a:ext cx="3292813" cy="887611"/>
            <a:chOff x="2778633" y="1653124"/>
            <a:chExt cx="3084258" cy="887611"/>
          </a:xfrm>
          <a:noFill/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DA79C141-A8CF-5C46-A2CC-B601490834B2}"/>
                </a:ext>
              </a:extLst>
            </p:cNvPr>
            <p:cNvSpPr txBox="1"/>
            <p:nvPr/>
          </p:nvSpPr>
          <p:spPr>
            <a:xfrm>
              <a:off x="2778633" y="1653124"/>
              <a:ext cx="308425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деятельность местных исполнителных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органов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32D3CA3F-2282-0047-84B8-0C4AD7D7DC8D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2</a:t>
              </a:r>
              <a:r>
                <a:rPr lang="en-US" dirty="0" smtClean="0"/>
                <a:t>7445</a:t>
              </a:r>
              <a:r>
                <a:rPr lang="en-US" dirty="0" smtClean="0"/>
                <a:t>00 </a:t>
              </a:r>
              <a:r>
                <a:rPr lang="ru-RU" altLang="ko-KR" sz="16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615390" y="2779359"/>
            <a:ext cx="2173805" cy="884248"/>
            <a:chOff x="4988396" y="3319045"/>
            <a:chExt cx="1785849" cy="884248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4988396" y="3319045"/>
              <a:ext cx="1691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Вспомагательные услуги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10500</a:t>
              </a:r>
              <a:r>
                <a:rPr lang="ru-RU" dirty="0" smtClean="0"/>
                <a:t>00</a:t>
              </a:r>
              <a:r>
                <a:rPr lang="ru-RU" altLang="ko-KR" sz="1600" dirty="0" smtClean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0CFCB0-A502-3149-866B-DED9EC801A42}"/>
              </a:ext>
            </a:extLst>
          </p:cNvPr>
          <p:cNvGrpSpPr/>
          <p:nvPr/>
        </p:nvGrpSpPr>
        <p:grpSpPr>
          <a:xfrm>
            <a:off x="8958984" y="998149"/>
            <a:ext cx="3012299" cy="833365"/>
            <a:chOff x="2079598" y="4287457"/>
            <a:chExt cx="2710798" cy="833365"/>
          </a:xfrm>
        </p:grpSpPr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C581A84E-08AF-814A-A56F-340B5919A631}"/>
                </a:ext>
              </a:extLst>
            </p:cNvPr>
            <p:cNvSpPr txBox="1"/>
            <p:nvPr/>
          </p:nvSpPr>
          <p:spPr>
            <a:xfrm>
              <a:off x="2106878" y="4843823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Уборщик</a:t>
              </a:r>
              <a:r>
                <a:rPr lang="en-US" altLang="ko-KR" sz="1200" dirty="0">
                  <a:latin typeface="Ubuntu" panose="020B0504030602030204" pitchFamily="34" charset="0"/>
                  <a:cs typeface="Arial" pitchFamily="34" charset="0"/>
                </a:rPr>
                <a:t>,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оператор, охранник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526ED89-1A89-F84F-A262-4BBD08A4839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6DFA0-2D68-B44D-A7E4-47DF5DBC6EDA}"/>
              </a:ext>
            </a:extLst>
          </p:cNvPr>
          <p:cNvGrpSpPr/>
          <p:nvPr/>
        </p:nvGrpSpPr>
        <p:grpSpPr>
          <a:xfrm>
            <a:off x="9798847" y="4432518"/>
            <a:ext cx="2492398" cy="733987"/>
            <a:chOff x="2095384" y="4229400"/>
            <a:chExt cx="2710798" cy="733987"/>
          </a:xfrm>
        </p:grpSpPr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105981C3-ED9F-2240-B0E9-1CE91B3FD9C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Банковские услуги, текущий ремонт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B20463E5-3D2D-4145-9E37-35E91C9059B5}"/>
                </a:ext>
              </a:extLst>
            </p:cNvPr>
            <p:cNvSpPr txBox="1"/>
            <p:nvPr/>
          </p:nvSpPr>
          <p:spPr>
            <a:xfrm>
              <a:off x="2095384" y="4229400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Другие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A57354-FE3D-744E-81BD-F96916B401A1}"/>
              </a:ext>
            </a:extLst>
          </p:cNvPr>
          <p:cNvGrpSpPr/>
          <p:nvPr/>
        </p:nvGrpSpPr>
        <p:grpSpPr>
          <a:xfrm>
            <a:off x="1314740" y="2123247"/>
            <a:ext cx="3037731" cy="949218"/>
            <a:chOff x="1884729" y="4031180"/>
            <a:chExt cx="2187591" cy="949218"/>
          </a:xfrm>
        </p:grpSpPr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DEE52991-AD25-EF47-9953-A16E9B24B20F}"/>
                </a:ext>
              </a:extLst>
            </p:cNvPr>
            <p:cNvSpPr txBox="1"/>
            <p:nvPr/>
          </p:nvSpPr>
          <p:spPr>
            <a:xfrm>
              <a:off x="1893416" y="4518733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Электричество, вода, газ, канализация, вывоз мусора, коммуникации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BF1908F2-B582-624A-BAE3-03059AF1554F}"/>
                </a:ext>
              </a:extLst>
            </p:cNvPr>
            <p:cNvSpPr txBox="1"/>
            <p:nvPr/>
          </p:nvSpPr>
          <p:spPr>
            <a:xfrm>
              <a:off x="1884729" y="4031180"/>
              <a:ext cx="2187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Коммунальные услуги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F1FED5-B45B-7647-8E5C-89D13C429CD3}"/>
              </a:ext>
            </a:extLst>
          </p:cNvPr>
          <p:cNvGrpSpPr/>
          <p:nvPr/>
        </p:nvGrpSpPr>
        <p:grpSpPr>
          <a:xfrm>
            <a:off x="1223787" y="3705295"/>
            <a:ext cx="2770739" cy="861775"/>
            <a:chOff x="2002796" y="3941678"/>
            <a:chExt cx="2184182" cy="722238"/>
          </a:xfrm>
        </p:grpSpPr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id="{3CCA5814-C977-BB47-99E8-1886D88A86B2}"/>
                </a:ext>
              </a:extLst>
            </p:cNvPr>
            <p:cNvSpPr txBox="1"/>
            <p:nvPr/>
          </p:nvSpPr>
          <p:spPr>
            <a:xfrm>
              <a:off x="2003126" y="4431768"/>
              <a:ext cx="2183852" cy="2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запчасти, инструменты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90463B78-2692-BD46-A187-CCD0C98FC05F}"/>
                </a:ext>
              </a:extLst>
            </p:cNvPr>
            <p:cNvSpPr txBox="1"/>
            <p:nvPr/>
          </p:nvSpPr>
          <p:spPr>
            <a:xfrm>
              <a:off x="2002796" y="3941678"/>
              <a:ext cx="2053645" cy="4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Покупка машин и оборудования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266559-356B-444C-A5D0-51B3069D538D}"/>
              </a:ext>
            </a:extLst>
          </p:cNvPr>
          <p:cNvGrpSpPr/>
          <p:nvPr/>
        </p:nvGrpSpPr>
        <p:grpSpPr>
          <a:xfrm>
            <a:off x="1656594" y="1287636"/>
            <a:ext cx="3871255" cy="543878"/>
            <a:chOff x="2079597" y="4287457"/>
            <a:chExt cx="3055743" cy="543878"/>
          </a:xfrm>
        </p:grpSpPr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596280C5-B456-0948-A15F-A71D80824294}"/>
                </a:ext>
              </a:extLst>
            </p:cNvPr>
            <p:cNvSpPr txBox="1"/>
            <p:nvPr/>
          </p:nvSpPr>
          <p:spPr>
            <a:xfrm>
              <a:off x="2120447" y="455433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31">
              <a:extLst>
                <a:ext uri="{FF2B5EF4-FFF2-40B4-BE49-F238E27FC236}">
                  <a16:creationId xmlns:a16="http://schemas.microsoft.com/office/drawing/2014/main" id="{C85BB633-D6C0-FF43-B617-CC1EB60BAFFF}"/>
                </a:ext>
              </a:extLst>
            </p:cNvPr>
            <p:cNvSpPr txBox="1"/>
            <p:nvPr/>
          </p:nvSpPr>
          <p:spPr>
            <a:xfrm>
              <a:off x="2079597" y="4287457"/>
              <a:ext cx="305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3F6BD2-EF1C-5643-A782-F1464B2EA985}"/>
              </a:ext>
            </a:extLst>
          </p:cNvPr>
          <p:cNvGrpSpPr/>
          <p:nvPr/>
        </p:nvGrpSpPr>
        <p:grpSpPr>
          <a:xfrm>
            <a:off x="10249551" y="2298376"/>
            <a:ext cx="1910067" cy="1084070"/>
            <a:chOff x="2024328" y="4261006"/>
            <a:chExt cx="2111007" cy="569389"/>
          </a:xfrm>
        </p:grpSpPr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B6378C07-B473-764C-B755-A393E59072AB}"/>
                </a:ext>
              </a:extLst>
            </p:cNvPr>
            <p:cNvSpPr txBox="1"/>
            <p:nvPr/>
          </p:nvSpPr>
          <p:spPr>
            <a:xfrm>
              <a:off x="2024328" y="4684906"/>
              <a:ext cx="2024124" cy="14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7FA88E15-4466-7344-84B9-EB61C1544596}"/>
                </a:ext>
              </a:extLst>
            </p:cNvPr>
            <p:cNvSpPr txBox="1"/>
            <p:nvPr/>
          </p:nvSpPr>
          <p:spPr>
            <a:xfrm>
              <a:off x="2081690" y="4261006"/>
              <a:ext cx="2053645" cy="3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Транспортные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A737AA-D59D-D04C-A001-D862DFB3526E}"/>
              </a:ext>
            </a:extLst>
          </p:cNvPr>
          <p:cNvGrpSpPr/>
          <p:nvPr/>
        </p:nvGrpSpPr>
        <p:grpSpPr>
          <a:xfrm>
            <a:off x="1226589" y="4983776"/>
            <a:ext cx="3150463" cy="978520"/>
            <a:chOff x="1642910" y="4185857"/>
            <a:chExt cx="3147486" cy="978520"/>
          </a:xfrm>
        </p:grpSpPr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BA8C5F68-A33C-1D47-B7BB-5B932575CB9D}"/>
                </a:ext>
              </a:extLst>
            </p:cNvPr>
            <p:cNvSpPr txBox="1"/>
            <p:nvPr/>
          </p:nvSpPr>
          <p:spPr>
            <a:xfrm>
              <a:off x="1650730" y="451804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Нефинансовые активы, канцелярские товары и прочие расходы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285B67A8-13B0-3A4B-A70D-388638C46941}"/>
                </a:ext>
              </a:extLst>
            </p:cNvPr>
            <p:cNvSpPr txBox="1"/>
            <p:nvPr/>
          </p:nvSpPr>
          <p:spPr>
            <a:xfrm>
              <a:off x="1642910" y="4185857"/>
              <a:ext cx="3147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Прочие расходы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7C1983-B5AC-324E-822C-E408219729F0}"/>
              </a:ext>
            </a:extLst>
          </p:cNvPr>
          <p:cNvGrpSpPr/>
          <p:nvPr/>
        </p:nvGrpSpPr>
        <p:grpSpPr>
          <a:xfrm>
            <a:off x="4504001" y="5370330"/>
            <a:ext cx="1800608" cy="1183931"/>
            <a:chOff x="2671988" y="4372653"/>
            <a:chExt cx="2070700" cy="1637129"/>
          </a:xfrm>
        </p:grpSpPr>
        <p:sp>
          <p:nvSpPr>
            <p:cNvPr id="58" name="Freeform: Shape 206">
              <a:extLst>
                <a:ext uri="{FF2B5EF4-FFF2-40B4-BE49-F238E27FC236}">
                  <a16:creationId xmlns:a16="http://schemas.microsoft.com/office/drawing/2014/main" id="{6347FC2A-355C-6846-A138-E116A8F7519C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11283F-6CBC-0B49-A33D-0E2FC8E8A160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00394B-B7AB-8F47-8E46-10264CB6605E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1" name="Freeform: Shape 211">
              <a:extLst>
                <a:ext uri="{FF2B5EF4-FFF2-40B4-BE49-F238E27FC236}">
                  <a16:creationId xmlns:a16="http://schemas.microsoft.com/office/drawing/2014/main" id="{2B12CE4D-2EB7-ED4C-8FCA-25DFA1C8D61C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rgbClr val="80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D20C070-8AC5-0842-B2C1-DEBBE08379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328661"/>
            <a:ext cx="473319" cy="1345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2BE0489-A2A8-604A-B945-B69254FFB2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44" y="6271511"/>
            <a:ext cx="473319" cy="1345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E9E729-258C-AB43-A6DC-2F7C4C593E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94" y="6322311"/>
            <a:ext cx="473319" cy="1345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C58C57-7BE2-FD42-949D-DA2B74F8E6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69" y="6268336"/>
            <a:ext cx="473319" cy="1345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B7543B4-1185-0840-9D47-B1717ABBF2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69" y="6220711"/>
            <a:ext cx="473319" cy="134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0D13D7-889D-B948-BBC2-0058141A12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69" y="6220711"/>
            <a:ext cx="473319" cy="1345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F92079-1B79-9E47-AF94-DBE9E5F2CE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9" y="6169911"/>
            <a:ext cx="473319" cy="1345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3BD1E1-941C-7043-B981-265B06F72C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94" y="6160386"/>
            <a:ext cx="473319" cy="1345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ABE098-3EB5-9643-9698-AB5D1C0F2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100061"/>
            <a:ext cx="473319" cy="1345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C163DD6-1799-BA45-AF49-9706BF626A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4" y="6160386"/>
            <a:ext cx="473319" cy="1345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2CCF3D9-FB2A-1146-BA1E-EDCF95033C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4" y="5988936"/>
            <a:ext cx="473319" cy="1345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98397E-89F9-114B-B1A8-43298FEF6B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367">
            <a:off x="5338169" y="6001636"/>
            <a:ext cx="473319" cy="134522"/>
          </a:xfrm>
          <a:prstGeom prst="rect">
            <a:avLst/>
          </a:prstGeom>
        </p:spPr>
      </p:pic>
      <p:sp>
        <p:nvSpPr>
          <p:cNvPr id="74" name="TextBox 34">
            <a:extLst>
              <a:ext uri="{FF2B5EF4-FFF2-40B4-BE49-F238E27FC236}">
                <a16:creationId xmlns:a16="http://schemas.microsoft.com/office/drawing/2014/main" id="{C60D1281-CA18-214E-878F-0169EC93192C}"/>
              </a:ext>
            </a:extLst>
          </p:cNvPr>
          <p:cNvSpPr txBox="1"/>
          <p:nvPr/>
        </p:nvSpPr>
        <p:spPr>
          <a:xfrm>
            <a:off x="4937587" y="4897763"/>
            <a:ext cx="212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Резервный фонд 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4C676693-4E38-1A48-B738-29018566A6AA}"/>
              </a:ext>
            </a:extLst>
          </p:cNvPr>
          <p:cNvSpPr txBox="1"/>
          <p:nvPr/>
        </p:nvSpPr>
        <p:spPr>
          <a:xfrm>
            <a:off x="4765536" y="5569946"/>
            <a:ext cx="159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10</a:t>
            </a:r>
            <a:r>
              <a:rPr lang="ru-MD" altLang="ko-KR" sz="1600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 000</a:t>
            </a:r>
            <a:r>
              <a:rPr lang="ro-RO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ro-RO" altLang="ko-KR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AD4905-F5AC-9D44-AB93-24B71083E3AC}"/>
              </a:ext>
            </a:extLst>
          </p:cNvPr>
          <p:cNvSpPr txBox="1"/>
          <p:nvPr/>
        </p:nvSpPr>
        <p:spPr>
          <a:xfrm>
            <a:off x="1200496" y="-22302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Государственные услуги общего назначения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F559933-6714-B244-9452-9C62F7CB16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b="4375"/>
          <a:stretch/>
        </p:blipFill>
        <p:spPr>
          <a:xfrm>
            <a:off x="6124568" y="1001643"/>
            <a:ext cx="1903979" cy="1226649"/>
          </a:xfrm>
          <a:prstGeom prst="rect">
            <a:avLst/>
          </a:prstGeom>
        </p:spPr>
      </p:pic>
      <p:grpSp>
        <p:nvGrpSpPr>
          <p:cNvPr id="76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064699" y="4930202"/>
            <a:ext cx="2580710" cy="1161247"/>
            <a:chOff x="4988396" y="3319045"/>
            <a:chExt cx="1785849" cy="1161247"/>
          </a:xfrm>
        </p:grpSpPr>
        <p:sp>
          <p:nvSpPr>
            <p:cNvPr id="79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4988396" y="3319045"/>
              <a:ext cx="1691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b="1" dirty="0"/>
                <a:t>Централизованная бухгалтерия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2000</a:t>
              </a:r>
              <a:r>
                <a:rPr lang="ru-RU" dirty="0" smtClean="0"/>
                <a:t>00</a:t>
              </a:r>
              <a:r>
                <a:rPr lang="en-US" dirty="0" smtClean="0"/>
                <a:t> </a:t>
              </a:r>
              <a:r>
                <a:rPr lang="ru-RU" altLang="ko-KR" sz="16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6581468"/>
            <a:ext cx="576844" cy="16394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5" y="6505903"/>
            <a:ext cx="576844" cy="16394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75" y="6432243"/>
            <a:ext cx="576844" cy="16394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25" y="6371918"/>
            <a:ext cx="576844" cy="1639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50" y="6311593"/>
            <a:ext cx="576844" cy="1639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75" y="6238568"/>
            <a:ext cx="576844" cy="1639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06" y="6569563"/>
            <a:ext cx="576844" cy="1639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32" y="6502887"/>
            <a:ext cx="576844" cy="16394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38" y="6429068"/>
            <a:ext cx="576844" cy="16394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50" y="6340962"/>
            <a:ext cx="576844" cy="16394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94" y="6262005"/>
            <a:ext cx="576844" cy="1639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20" y="6179037"/>
            <a:ext cx="576844" cy="16394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76" y="6105218"/>
            <a:ext cx="576844" cy="1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820351"/>
            <a:ext cx="7729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Автодорожный транспорт</a:t>
            </a:r>
            <a:endParaRPr lang="en-US" sz="32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(развитие дорог</a:t>
            </a:r>
            <a:r>
              <a:rPr lang="en-US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,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освещение)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D8304-D4CF-8E4C-AD42-5E0C43FB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72" y="3495229"/>
            <a:ext cx="4406292" cy="269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2ED68-6864-1D42-BE2D-972DC7D4B259}"/>
              </a:ext>
            </a:extLst>
          </p:cNvPr>
          <p:cNvSpPr txBox="1"/>
          <p:nvPr/>
        </p:nvSpPr>
        <p:spPr>
          <a:xfrm>
            <a:off x="6108782" y="4157364"/>
            <a:ext cx="604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Доля бюджетных расходов на улучшение дорожной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инфраструктуры в населенном пункте продолжает оставаться низкой, составляя всего </a:t>
            </a:r>
            <a:r>
              <a:rPr lang="en-US" dirty="0" smtClean="0">
                <a:latin typeface="Ubuntu" panose="020B0504030602030204" pitchFamily="34" charset="0"/>
              </a:rPr>
              <a:t>6,9</a:t>
            </a:r>
            <a:r>
              <a:rPr lang="ru-RU" dirty="0" smtClean="0">
                <a:latin typeface="Ubuntu" panose="020B0504030602030204" pitchFamily="34" charset="0"/>
              </a:rPr>
              <a:t>% </a:t>
            </a:r>
            <a:r>
              <a:rPr lang="ru-RU" dirty="0">
                <a:latin typeface="Ubuntu" panose="020B0504030602030204" pitchFamily="34" charset="0"/>
              </a:rPr>
              <a:t>от общего бюджета, запланированного на </a:t>
            </a:r>
            <a:r>
              <a:rPr lang="ru-RU" dirty="0" smtClean="0">
                <a:latin typeface="Ubuntu" panose="020B0504030602030204" pitchFamily="34" charset="0"/>
              </a:rPr>
              <a:t>202</a:t>
            </a:r>
            <a:r>
              <a:rPr lang="en-US" dirty="0">
                <a:latin typeface="Ubuntu" panose="020B0504030602030204" pitchFamily="34" charset="0"/>
              </a:rPr>
              <a:t>6</a:t>
            </a:r>
            <a:r>
              <a:rPr lang="ru-RU" dirty="0" smtClean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год.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Недостаточное финансирование в этой области затрудняет и замедляет достижение целей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RO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356" y="2209147"/>
            <a:ext cx="287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b="1" dirty="0">
                <a:latin typeface="Ubuntu" panose="020B0504030602030204" pitchFamily="34" charset="0"/>
              </a:rPr>
              <a:t>Инфраструктура</a:t>
            </a:r>
          </a:p>
          <a:p>
            <a:pPr lvl="0" algn="r"/>
            <a:r>
              <a:rPr lang="ru-RU" b="1" dirty="0">
                <a:latin typeface="Ubuntu" panose="020B0504030602030204" pitchFamily="34" charset="0"/>
              </a:rPr>
              <a:t>дорог   </a:t>
            </a:r>
            <a:r>
              <a:rPr lang="en-US" b="1" dirty="0" smtClean="0">
                <a:latin typeface="Ubuntu" panose="020B0504030602030204" pitchFamily="34" charset="0"/>
              </a:rPr>
              <a:t>1716000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r>
              <a:rPr lang="en-US" b="1" dirty="0">
                <a:latin typeface="Ubuntu" panose="020B0504030602030204" pitchFamily="34" charset="0"/>
              </a:rPr>
              <a:t> </a:t>
            </a:r>
            <a:endParaRPr lang="en-GB" b="1" dirty="0">
              <a:latin typeface="Ubuntu" panose="020B0504030602030204" pitchFamily="34" charset="0"/>
            </a:endParaRPr>
          </a:p>
        </p:txBody>
      </p:sp>
      <p:sp>
        <p:nvSpPr>
          <p:cNvPr id="7" name="Block Arc 56">
            <a:extLst>
              <a:ext uri="{FF2B5EF4-FFF2-40B4-BE49-F238E27FC236}">
                <a16:creationId xmlns:a16="http://schemas.microsoft.com/office/drawing/2014/main" id="{0AE05BA5-E706-6240-A16A-CD70175008C9}"/>
              </a:ext>
            </a:extLst>
          </p:cNvPr>
          <p:cNvSpPr/>
          <p:nvPr/>
        </p:nvSpPr>
        <p:spPr>
          <a:xfrm rot="453354">
            <a:off x="7127039" y="245859"/>
            <a:ext cx="4007473" cy="4058442"/>
          </a:xfrm>
          <a:prstGeom prst="blockArc">
            <a:avLst>
              <a:gd name="adj1" fmla="val 12214054"/>
              <a:gd name="adj2" fmla="val 3110321"/>
              <a:gd name="adj3" fmla="val 12587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" name="Group 71">
            <a:extLst>
              <a:ext uri="{FF2B5EF4-FFF2-40B4-BE49-F238E27FC236}">
                <a16:creationId xmlns:a16="http://schemas.microsoft.com/office/drawing/2014/main" id="{0C4D3585-2807-F34F-A172-5234F95BBBF5}"/>
              </a:ext>
            </a:extLst>
          </p:cNvPr>
          <p:cNvGrpSpPr/>
          <p:nvPr/>
        </p:nvGrpSpPr>
        <p:grpSpPr>
          <a:xfrm>
            <a:off x="8855548" y="1358960"/>
            <a:ext cx="920703" cy="771297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10" name="Freeform: Shape 149">
              <a:extLst>
                <a:ext uri="{FF2B5EF4-FFF2-40B4-BE49-F238E27FC236}">
                  <a16:creationId xmlns:a16="http://schemas.microsoft.com/office/drawing/2014/main" id="{1CBCBB6B-3344-2F4D-B5E4-AA58D9B4AEAD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150">
              <a:extLst>
                <a:ext uri="{FF2B5EF4-FFF2-40B4-BE49-F238E27FC236}">
                  <a16:creationId xmlns:a16="http://schemas.microsoft.com/office/drawing/2014/main" id="{1F5F6993-BBD1-AD49-92B4-F6DE49FCF193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: Shape 151">
              <a:extLst>
                <a:ext uri="{FF2B5EF4-FFF2-40B4-BE49-F238E27FC236}">
                  <a16:creationId xmlns:a16="http://schemas.microsoft.com/office/drawing/2014/main" id="{FA28F90D-173A-C44E-82A2-F005EC8CD3A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4" name="Freeform: Shape 152">
              <a:extLst>
                <a:ext uri="{FF2B5EF4-FFF2-40B4-BE49-F238E27FC236}">
                  <a16:creationId xmlns:a16="http://schemas.microsoft.com/office/drawing/2014/main" id="{59C953F6-4523-1144-A759-61D9394AD13B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5" name="Freeform: Shape 153">
              <a:extLst>
                <a:ext uri="{FF2B5EF4-FFF2-40B4-BE49-F238E27FC236}">
                  <a16:creationId xmlns:a16="http://schemas.microsoft.com/office/drawing/2014/main" id="{18BD7C8E-F786-4448-9E40-4E36BB635BA2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: Shape 154">
              <a:extLst>
                <a:ext uri="{FF2B5EF4-FFF2-40B4-BE49-F238E27FC236}">
                  <a16:creationId xmlns:a16="http://schemas.microsoft.com/office/drawing/2014/main" id="{F52CABD9-3E89-ED4A-B0A5-0F9EB63126C0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: Shape 155">
              <a:extLst>
                <a:ext uri="{FF2B5EF4-FFF2-40B4-BE49-F238E27FC236}">
                  <a16:creationId xmlns:a16="http://schemas.microsoft.com/office/drawing/2014/main" id="{A9E722E2-4093-C648-A5C8-F9670C755C1E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8" name="Freeform: Shape 156">
              <a:extLst>
                <a:ext uri="{FF2B5EF4-FFF2-40B4-BE49-F238E27FC236}">
                  <a16:creationId xmlns:a16="http://schemas.microsoft.com/office/drawing/2014/main" id="{3B65377B-CD8A-EA48-A067-8014D048A06A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157">
              <a:extLst>
                <a:ext uri="{FF2B5EF4-FFF2-40B4-BE49-F238E27FC236}">
                  <a16:creationId xmlns:a16="http://schemas.microsoft.com/office/drawing/2014/main" id="{40662A0B-9241-DF46-AF74-3377CD9A0964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158">
              <a:extLst>
                <a:ext uri="{FF2B5EF4-FFF2-40B4-BE49-F238E27FC236}">
                  <a16:creationId xmlns:a16="http://schemas.microsoft.com/office/drawing/2014/main" id="{0BDC7B51-9AA0-EF49-A5FC-9152BC1E89DD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159">
              <a:extLst>
                <a:ext uri="{FF2B5EF4-FFF2-40B4-BE49-F238E27FC236}">
                  <a16:creationId xmlns:a16="http://schemas.microsoft.com/office/drawing/2014/main" id="{1952EBAF-F73E-9F45-930F-85CA257CC28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22" name="Picture 128">
            <a:extLst>
              <a:ext uri="{FF2B5EF4-FFF2-40B4-BE49-F238E27FC236}">
                <a16:creationId xmlns:a16="http://schemas.microsoft.com/office/drawing/2014/main" id="{9726C39C-DB0E-D84D-8CBE-76596A0A0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22" y="1487190"/>
            <a:ext cx="871639" cy="6954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FAADFA-4D0D-FA48-9908-D99AC90BA986}"/>
              </a:ext>
            </a:extLst>
          </p:cNvPr>
          <p:cNvSpPr txBox="1"/>
          <p:nvPr/>
        </p:nvSpPr>
        <p:spPr>
          <a:xfrm>
            <a:off x="8617879" y="2209147"/>
            <a:ext cx="1407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уличное освещение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7AD1722F-2254-9943-9A50-17FA8B223EAC}"/>
              </a:ext>
            </a:extLst>
          </p:cNvPr>
          <p:cNvSpPr/>
          <p:nvPr/>
        </p:nvSpPr>
        <p:spPr>
          <a:xfrm>
            <a:off x="8565245" y="2909734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 smtClean="0">
                <a:latin typeface="Ubuntu" panose="020B0504030602030204" pitchFamily="34" charset="0"/>
                <a:cs typeface="Arial" pitchFamily="34" charset="0"/>
              </a:rPr>
              <a:t>218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3</a:t>
            </a:r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6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796" y="3615744"/>
            <a:ext cx="4345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Какие участки дороги / тротуара необходимо отремонтировать в первую очередь?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Ул. </a:t>
            </a:r>
            <a:r>
              <a:rPr lang="ru-RU" dirty="0" smtClean="0"/>
              <a:t>Виноградная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К.Маркса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Школьная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Все тротуары и дороги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и другие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69547"/>
              </p:ext>
            </p:extLst>
          </p:nvPr>
        </p:nvGraphicFramePr>
        <p:xfrm>
          <a:off x="515991" y="780835"/>
          <a:ext cx="7786254" cy="503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11EDD354-0580-F941-8192-134AFE7B844E}"/>
              </a:ext>
            </a:extLst>
          </p:cNvPr>
          <p:cNvSpPr txBox="1"/>
          <p:nvPr/>
        </p:nvSpPr>
        <p:spPr>
          <a:xfrm>
            <a:off x="4469676" y="3422528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Благоустройство села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339ADC7D-2975-B446-B0E8-93E524D2439E}"/>
              </a:ext>
            </a:extLst>
          </p:cNvPr>
          <p:cNvSpPr/>
          <p:nvPr/>
        </p:nvSpPr>
        <p:spPr>
          <a:xfrm rot="21213143">
            <a:off x="3372619" y="1257403"/>
            <a:ext cx="5567033" cy="5537517"/>
          </a:xfrm>
          <a:prstGeom prst="blockArc">
            <a:avLst>
              <a:gd name="adj1" fmla="val 13268922"/>
              <a:gd name="adj2" fmla="val 2190773"/>
              <a:gd name="adj3" fmla="val 11352"/>
            </a:avLst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39FD248-9232-2845-BECD-F8CFDCCD11E6}"/>
              </a:ext>
            </a:extLst>
          </p:cNvPr>
          <p:cNvSpPr/>
          <p:nvPr/>
        </p:nvSpPr>
        <p:spPr>
          <a:xfrm>
            <a:off x="5439731" y="3935792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6000</a:t>
            </a:r>
            <a:r>
              <a:rPr lang="ru-RU" altLang="ko-KR" b="1" dirty="0" smtClean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 smtClean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(1)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91" y="2820403"/>
            <a:ext cx="1168267" cy="932128"/>
          </a:xfrm>
          <a:prstGeom prst="rect">
            <a:avLst/>
          </a:prstGeom>
        </p:spPr>
      </p:pic>
      <p:pic>
        <p:nvPicPr>
          <p:cNvPr id="1026" name="Picture 2" descr="Park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33" y="2085530"/>
            <a:ext cx="1432803" cy="1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4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932</Words>
  <Application>Microsoft Office PowerPoint</Application>
  <PresentationFormat>Широкоэкранный</PresentationFormat>
  <Paragraphs>212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맑은 고딕</vt:lpstr>
      <vt:lpstr>Arial</vt:lpstr>
      <vt:lpstr>Arial Unicode MS</vt:lpstr>
      <vt:lpstr>Calibri</vt:lpstr>
      <vt:lpstr>Calibri Light</vt:lpstr>
      <vt:lpstr>Ubuntu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 Ghiletchi</dc:creator>
  <cp:lastModifiedBy>Пользователь</cp:lastModifiedBy>
  <cp:revision>169</cp:revision>
  <cp:lastPrinted>2025-12-04T08:55:30Z</cp:lastPrinted>
  <dcterms:created xsi:type="dcterms:W3CDTF">2020-11-10T08:20:36Z</dcterms:created>
  <dcterms:modified xsi:type="dcterms:W3CDTF">2025-12-04T08:59:04Z</dcterms:modified>
</cp:coreProperties>
</file>